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sldIdLst>
    <p:sldId id="256" r:id="rId2"/>
    <p:sldId id="264" r:id="rId3"/>
    <p:sldId id="265" r:id="rId4"/>
    <p:sldId id="261" r:id="rId5"/>
    <p:sldId id="257" r:id="rId6"/>
    <p:sldId id="273" r:id="rId7"/>
    <p:sldId id="274" r:id="rId8"/>
    <p:sldId id="271" r:id="rId9"/>
    <p:sldId id="278" r:id="rId10"/>
    <p:sldId id="279" r:id="rId11"/>
    <p:sldId id="258" r:id="rId12"/>
    <p:sldId id="267" r:id="rId13"/>
    <p:sldId id="268" r:id="rId14"/>
    <p:sldId id="269" r:id="rId15"/>
    <p:sldId id="270" r:id="rId16"/>
    <p:sldId id="276" r:id="rId17"/>
    <p:sldId id="277"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38" autoAdjust="0"/>
  </p:normalViewPr>
  <p:slideViewPr>
    <p:cSldViewPr>
      <p:cViewPr>
        <p:scale>
          <a:sx n="94" d="100"/>
          <a:sy n="94" d="100"/>
        </p:scale>
        <p:origin x="182" y="221"/>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2"/>
      </p:bgRef>
    </p:bg>
    <p:spTree>
      <p:nvGrpSpPr>
        <p:cNvPr id="1" name=""/>
        <p:cNvGrpSpPr/>
        <p:nvPr/>
      </p:nvGrpSpPr>
      <p:grpSpPr>
        <a:xfrm>
          <a:off x="0" y="0"/>
          <a:ext cx="0" cy="0"/>
          <a:chOff x="0" y="0"/>
          <a:chExt cx="0" cy="0"/>
        </a:xfrm>
      </p:grpSpPr>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одзаголовок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p:txBody>
          <a:bodyPr/>
          <a:lstStyle/>
          <a:p>
            <a:fld id="{9766FC23-B0F3-472B-8AD4-03AA0868FB99}" type="datetimeFigureOut">
              <a:rPr lang="ru-RU" smtClean="0"/>
              <a:pPr/>
              <a:t>29.11.2018</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7" name="Прямая соединительная линия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Овал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Овал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Номер слайда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15D0950D-8551-4265-8B43-BE9B777B484B}" type="slidenum">
              <a:rPr lang="ru-RU" smtClean="0"/>
              <a:pPr/>
              <a:t>‹#›</a:t>
            </a:fld>
            <a:endParaRPr lang="ru-RU"/>
          </a:p>
        </p:txBody>
      </p:sp>
      <p:sp>
        <p:nvSpPr>
          <p:cNvPr id="8" name="Заголовок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766FC23-B0F3-472B-8AD4-03AA0868FB99}" type="datetimeFigureOut">
              <a:rPr lang="ru-RU" smtClean="0"/>
              <a:pPr/>
              <a:t>29.11.2018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5D0950D-8551-4265-8B43-BE9B777B484B}"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bg>
      <p:bgRef idx="1001">
        <a:schemeClr val="bg2"/>
      </p:bgRef>
    </p:bg>
    <p:spTree>
      <p:nvGrpSpPr>
        <p:cNvPr id="1" name=""/>
        <p:cNvGrpSpPr/>
        <p:nvPr/>
      </p:nvGrpSpPr>
      <p:grpSpPr>
        <a:xfrm>
          <a:off x="0" y="0"/>
          <a:ext cx="0" cy="0"/>
          <a:chOff x="0" y="0"/>
          <a:chExt cx="0" cy="0"/>
        </a:xfrm>
      </p:grpSpPr>
      <p:sp>
        <p:nvSpPr>
          <p:cNvPr id="7" name="Прямоугольник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Прямоугольник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Прямая соединительная линия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Овал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Овал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6915912" y="3009901"/>
            <a:ext cx="457200" cy="441325"/>
          </a:xfrm>
        </p:spPr>
        <p:txBody>
          <a:bodyPr/>
          <a:lstStyle/>
          <a:p>
            <a:fld id="{15D0950D-8551-4265-8B43-BE9B777B484B}" type="slidenum">
              <a:rPr lang="ru-RU" smtClean="0"/>
              <a:pPr/>
              <a:t>‹#›</a:t>
            </a:fld>
            <a:endParaRPr lang="ru-RU"/>
          </a:p>
        </p:txBody>
      </p:sp>
      <p:sp>
        <p:nvSpPr>
          <p:cNvPr id="3" name="Вертикальный текст 2"/>
          <p:cNvSpPr>
            <a:spLocks noGrp="1"/>
          </p:cNvSpPr>
          <p:nvPr>
            <p:ph type="body" orient="vert" idx="1"/>
          </p:nvPr>
        </p:nvSpPr>
        <p:spPr>
          <a:xfrm>
            <a:off x="304800" y="304800"/>
            <a:ext cx="6553200" cy="5821366"/>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766FC23-B0F3-472B-8AD4-03AA0868FB99}" type="datetimeFigureOut">
              <a:rPr lang="ru-RU" smtClean="0"/>
              <a:pPr/>
              <a:t>29.11.2018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2" name="Вертикальный заголовок 1"/>
          <p:cNvSpPr>
            <a:spLocks noGrp="1"/>
          </p:cNvSpPr>
          <p:nvPr>
            <p:ph type="title" orient="vert"/>
          </p:nvPr>
        </p:nvSpPr>
        <p:spPr>
          <a:xfrm>
            <a:off x="7391400" y="304801"/>
            <a:ext cx="1447800" cy="5851525"/>
          </a:xfrm>
        </p:spPr>
        <p:txBody>
          <a:bodyPr vert="eaVert"/>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chemeClr val="accent3">
                    <a:shade val="75000"/>
                  </a:schemeClr>
                </a:solidFill>
              </a:defRPr>
            </a:lvl1p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9766FC23-B0F3-472B-8AD4-03AA0868FB99}" type="datetimeFigureOut">
              <a:rPr lang="ru-RU" smtClean="0"/>
              <a:pPr/>
              <a:t>29.11.2018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a:xfrm>
            <a:off x="4361688" y="1026372"/>
            <a:ext cx="457200" cy="441325"/>
          </a:xfrm>
        </p:spPr>
        <p:txBody>
          <a:bodyPr/>
          <a:lstStyle/>
          <a:p>
            <a:fld id="{15D0950D-8551-4265-8B43-BE9B777B484B}" type="slidenum">
              <a:rPr lang="ru-RU" smtClean="0"/>
              <a:pPr/>
              <a:t>‹#›</a:t>
            </a:fld>
            <a:endParaRPr lang="ru-RU"/>
          </a:p>
        </p:txBody>
      </p:sp>
      <p:sp>
        <p:nvSpPr>
          <p:cNvPr id="8" name="Содержимое 7"/>
          <p:cNvSpPr>
            <a:spLocks noGrp="1"/>
          </p:cNvSpPr>
          <p:nvPr>
            <p:ph sz="quarter" idx="1"/>
          </p:nvPr>
        </p:nvSpPr>
        <p:spPr>
          <a:xfrm>
            <a:off x="301752" y="1527048"/>
            <a:ext cx="850392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17" name="Прямоугольник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Текст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3" name="Прямоугольник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Прямоугольник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Нижний колонтитул 4"/>
          <p:cNvSpPr>
            <a:spLocks noGrp="1"/>
          </p:cNvSpPr>
          <p:nvPr>
            <p:ph type="ftr" sz="quarter" idx="11"/>
          </p:nvPr>
        </p:nvSpPr>
        <p:spPr/>
        <p:txBody>
          <a:bodyPr/>
          <a:lstStyle/>
          <a:p>
            <a:endParaRPr lang="ru-RU"/>
          </a:p>
        </p:txBody>
      </p:sp>
      <p:sp>
        <p:nvSpPr>
          <p:cNvPr id="4" name="Дата 3"/>
          <p:cNvSpPr>
            <a:spLocks noGrp="1"/>
          </p:cNvSpPr>
          <p:nvPr>
            <p:ph type="dt" sz="half" idx="10"/>
          </p:nvPr>
        </p:nvSpPr>
        <p:spPr/>
        <p:txBody>
          <a:bodyPr/>
          <a:lstStyle/>
          <a:p>
            <a:fld id="{9766FC23-B0F3-472B-8AD4-03AA0868FB99}" type="datetimeFigureOut">
              <a:rPr lang="ru-RU" smtClean="0"/>
              <a:pPr/>
              <a:t>29.11.2018</a:t>
            </a:fld>
            <a:endParaRPr lang="ru-RU"/>
          </a:p>
        </p:txBody>
      </p:sp>
      <p:sp>
        <p:nvSpPr>
          <p:cNvPr id="8" name="Прямая соединительная линия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Овал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Овал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15D0950D-8551-4265-8B43-BE9B777B484B}" type="slidenum">
              <a:rPr lang="ru-RU" smtClean="0"/>
              <a:pPr/>
              <a:t>‹#›</a:t>
            </a:fld>
            <a:endParaRPr lang="ru-RU"/>
          </a:p>
        </p:txBody>
      </p:sp>
      <p:sp>
        <p:nvSpPr>
          <p:cNvPr id="2" name="Заголовок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752" y="228600"/>
            <a:ext cx="8534400" cy="758952"/>
          </a:xfrm>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a:xfrm>
            <a:off x="5791200" y="6409944"/>
            <a:ext cx="3044952" cy="365760"/>
          </a:xfrm>
        </p:spPr>
        <p:txBody>
          <a:bodyPr/>
          <a:lstStyle/>
          <a:p>
            <a:fld id="{9766FC23-B0F3-472B-8AD4-03AA0868FB99}" type="datetimeFigureOut">
              <a:rPr lang="ru-RU" smtClean="0"/>
              <a:pPr/>
              <a:t>29.11.2018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5D0950D-8551-4265-8B43-BE9B777B484B}" type="slidenum">
              <a:rPr lang="ru-RU" smtClean="0"/>
              <a:pPr/>
              <a:t>‹#›</a:t>
            </a:fld>
            <a:endParaRPr lang="ru-RU"/>
          </a:p>
        </p:txBody>
      </p:sp>
      <p:sp>
        <p:nvSpPr>
          <p:cNvPr id="8" name="Прямая соединительная линия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Содержимое 9"/>
          <p:cNvSpPr>
            <a:spLocks noGrp="1"/>
          </p:cNvSpPr>
          <p:nvPr>
            <p:ph sz="half" idx="1"/>
          </p:nvPr>
        </p:nvSpPr>
        <p:spPr>
          <a:xfrm>
            <a:off x="301752" y="1371600"/>
            <a:ext cx="4038600" cy="4681728"/>
          </a:xfrm>
        </p:spPr>
        <p:txBody>
          <a:bodyPr/>
          <a:lstStyle>
            <a:lvl1pPr>
              <a:defRPr sz="2500"/>
            </a:lvl1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Содержимое 11"/>
          <p:cNvSpPr>
            <a:spLocks noGrp="1"/>
          </p:cNvSpPr>
          <p:nvPr>
            <p:ph sz="half" idx="2"/>
          </p:nvPr>
        </p:nvSpPr>
        <p:spPr>
          <a:xfrm>
            <a:off x="4800600" y="1371600"/>
            <a:ext cx="4038600" cy="4681728"/>
          </a:xfrm>
        </p:spPr>
        <p:txBody>
          <a:bodyPr/>
          <a:lstStyle>
            <a:lvl1pPr>
              <a:defRPr sz="2500"/>
            </a:lvl1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1">
        <a:schemeClr val="bg2"/>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Прямоугольник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Прямоугольник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Прямоугольник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Прямоугольник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оугольник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Текст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9766FC23-B0F3-472B-8AD4-03AA0868FB99}" type="datetimeFigureOut">
              <a:rPr lang="ru-RU" smtClean="0"/>
              <a:pPr/>
              <a:t>29.11.2018</a:t>
            </a:fld>
            <a:endParaRPr lang="ru-RU"/>
          </a:p>
        </p:txBody>
      </p:sp>
      <p:sp>
        <p:nvSpPr>
          <p:cNvPr id="8" name="Нижний колонтитул 7"/>
          <p:cNvSpPr>
            <a:spLocks noGrp="1"/>
          </p:cNvSpPr>
          <p:nvPr>
            <p:ph type="ftr" sz="quarter" idx="11"/>
          </p:nvPr>
        </p:nvSpPr>
        <p:spPr>
          <a:xfrm>
            <a:off x="304800" y="6409944"/>
            <a:ext cx="3581400" cy="365760"/>
          </a:xfrm>
        </p:spPr>
        <p:txBody>
          <a:bodyPr/>
          <a:lstStyle/>
          <a:p>
            <a:endParaRPr lang="ru-RU"/>
          </a:p>
        </p:txBody>
      </p:sp>
      <p:sp>
        <p:nvSpPr>
          <p:cNvPr id="15" name="Прямая соединительная линия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Содержимое 23"/>
          <p:cNvSpPr>
            <a:spLocks noGrp="1"/>
          </p:cNvSpPr>
          <p:nvPr>
            <p:ph sz="quarter" idx="2"/>
          </p:nvPr>
        </p:nvSpPr>
        <p:spPr>
          <a:xfrm>
            <a:off x="301752" y="2471383"/>
            <a:ext cx="4041648" cy="3818404"/>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Содержимое 25"/>
          <p:cNvSpPr>
            <a:spLocks noGrp="1"/>
          </p:cNvSpPr>
          <p:nvPr>
            <p:ph sz="quarter" idx="4"/>
          </p:nvPr>
        </p:nvSpPr>
        <p:spPr>
          <a:xfrm>
            <a:off x="4800600" y="2471383"/>
            <a:ext cx="4038600" cy="382219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Овал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Овал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Номер слайда 8"/>
          <p:cNvSpPr>
            <a:spLocks noGrp="1"/>
          </p:cNvSpPr>
          <p:nvPr>
            <p:ph type="sldNum" sz="quarter" idx="12"/>
          </p:nvPr>
        </p:nvSpPr>
        <p:spPr>
          <a:xfrm>
            <a:off x="4343400" y="1042416"/>
            <a:ext cx="457200" cy="441325"/>
          </a:xfrm>
        </p:spPr>
        <p:txBody>
          <a:bodyPr/>
          <a:lstStyle>
            <a:lvl1pPr algn="ctr">
              <a:defRPr/>
            </a:lvl1pPr>
          </a:lstStyle>
          <a:p>
            <a:fld id="{15D0950D-8551-4265-8B43-BE9B777B484B}" type="slidenum">
              <a:rPr lang="ru-RU" smtClean="0"/>
              <a:pPr/>
              <a:t>‹#›</a:t>
            </a:fld>
            <a:endParaRPr lang="ru-RU"/>
          </a:p>
        </p:txBody>
      </p:sp>
      <p:sp>
        <p:nvSpPr>
          <p:cNvPr id="23" name="Заголовок 22"/>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9766FC23-B0F3-472B-8AD4-03AA0868FB99}" type="datetimeFigureOut">
              <a:rPr lang="ru-RU" smtClean="0"/>
              <a:pPr/>
              <a:t>29.11.2018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a:xfrm>
            <a:off x="4343400" y="1036020"/>
            <a:ext cx="457200" cy="441325"/>
          </a:xfrm>
        </p:spPr>
        <p:txBody>
          <a:bodyPr/>
          <a:lstStyle/>
          <a:p>
            <a:fld id="{15D0950D-8551-4265-8B43-BE9B777B484B}"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Прямоугольник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Прямоугольник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Прямоугольник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Дата 1"/>
          <p:cNvSpPr>
            <a:spLocks noGrp="1"/>
          </p:cNvSpPr>
          <p:nvPr>
            <p:ph type="dt" sz="half" idx="10"/>
          </p:nvPr>
        </p:nvSpPr>
        <p:spPr/>
        <p:txBody>
          <a:bodyPr/>
          <a:lstStyle/>
          <a:p>
            <a:fld id="{9766FC23-B0F3-472B-8AD4-03AA0868FB99}" type="datetimeFigureOut">
              <a:rPr lang="ru-RU" smtClean="0"/>
              <a:pPr/>
              <a:t>29.11.2018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a:xfrm>
            <a:off x="4267200" y="6324600"/>
            <a:ext cx="609600" cy="441324"/>
          </a:xfrm>
        </p:spPr>
        <p:txBody>
          <a:bodyPr/>
          <a:lstStyle>
            <a:lvl1pPr>
              <a:defRPr>
                <a:solidFill>
                  <a:srgbClr val="FFFFFF"/>
                </a:solidFill>
              </a:defRPr>
            </a:lvl1pPr>
          </a:lstStyle>
          <a:p>
            <a:fld id="{15D0950D-8551-4265-8B43-BE9B777B484B}"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9" name="Прямоугольник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Прямоугольник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Прямоугольник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оугольник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Прямая соединительная линия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Содержимое 19"/>
          <p:cNvSpPr>
            <a:spLocks noGrp="1"/>
          </p:cNvSpPr>
          <p:nvPr>
            <p:ph sz="quarter" idx="1"/>
          </p:nvPr>
        </p:nvSpPr>
        <p:spPr>
          <a:xfrm>
            <a:off x="3124200" y="685800"/>
            <a:ext cx="5638800" cy="5410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Овал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Овал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Номер слайда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15D0950D-8551-4265-8B43-BE9B777B484B}" type="slidenum">
              <a:rPr lang="ru-RU" smtClean="0"/>
              <a:pPr/>
              <a:t>‹#›</a:t>
            </a:fld>
            <a:endParaRPr lang="ru-RU"/>
          </a:p>
        </p:txBody>
      </p:sp>
      <p:sp>
        <p:nvSpPr>
          <p:cNvPr id="21" name="Прямоугольник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Дата 4"/>
          <p:cNvSpPr>
            <a:spLocks noGrp="1"/>
          </p:cNvSpPr>
          <p:nvPr>
            <p:ph type="dt" sz="half" idx="10"/>
          </p:nvPr>
        </p:nvSpPr>
        <p:spPr/>
        <p:txBody>
          <a:bodyPr/>
          <a:lstStyle/>
          <a:p>
            <a:fld id="{9766FC23-B0F3-472B-8AD4-03AA0868FB99}" type="datetimeFigureOut">
              <a:rPr lang="ru-RU" smtClean="0"/>
              <a:pPr/>
              <a:t>29.11.2018</a:t>
            </a:fld>
            <a:endParaRPr lang="ru-RU"/>
          </a:p>
        </p:txBody>
      </p:sp>
      <p:sp>
        <p:nvSpPr>
          <p:cNvPr id="6" name="Нижний колонтитул 5"/>
          <p:cNvSpPr>
            <a:spLocks noGrp="1"/>
          </p:cNvSpPr>
          <p:nvPr>
            <p:ph type="ftr" sz="quarter" idx="11"/>
          </p:nvPr>
        </p:nvSpPr>
        <p:spPr>
          <a:xfrm>
            <a:off x="301752" y="6410848"/>
            <a:ext cx="3383280" cy="365760"/>
          </a:xfrm>
        </p:spPr>
        <p:txBody>
          <a:bodyPr/>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1" name="Прямая соединительная линия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Прямоугольник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Прямоугольник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Прямоугольник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Овал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Овал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Номер слайда 6"/>
          <p:cNvSpPr>
            <a:spLocks noGrp="1"/>
          </p:cNvSpPr>
          <p:nvPr>
            <p:ph type="sldNum" sz="quarter" idx="12"/>
          </p:nvPr>
        </p:nvSpPr>
        <p:spPr>
          <a:xfrm>
            <a:off x="1371600" y="312738"/>
            <a:ext cx="457200" cy="441325"/>
          </a:xfrm>
        </p:spPr>
        <p:txBody>
          <a:bodyPr/>
          <a:lstStyle/>
          <a:p>
            <a:fld id="{15D0950D-8551-4265-8B43-BE9B777B484B}" type="slidenum">
              <a:rPr lang="ru-RU" smtClean="0"/>
              <a:pPr/>
              <a:t>‹#›</a:t>
            </a:fld>
            <a:endParaRPr lang="ru-RU"/>
          </a:p>
        </p:txBody>
      </p:sp>
      <p:sp>
        <p:nvSpPr>
          <p:cNvPr id="2" name="Заголовок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3000375" y="609600"/>
            <a:ext cx="5867400" cy="4267200"/>
          </a:xfrm>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22" name="Прямоугольник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Дата 4"/>
          <p:cNvSpPr>
            <a:spLocks noGrp="1"/>
          </p:cNvSpPr>
          <p:nvPr>
            <p:ph type="dt" sz="half" idx="10"/>
          </p:nvPr>
        </p:nvSpPr>
        <p:spPr>
          <a:xfrm>
            <a:off x="5788152" y="6404984"/>
            <a:ext cx="3044952" cy="365760"/>
          </a:xfrm>
        </p:spPr>
        <p:txBody>
          <a:bodyPr/>
          <a:lstStyle/>
          <a:p>
            <a:fld id="{9766FC23-B0F3-472B-8AD4-03AA0868FB99}" type="datetimeFigureOut">
              <a:rPr lang="ru-RU" smtClean="0"/>
              <a:pPr/>
              <a:t>29.11.2018</a:t>
            </a:fld>
            <a:endParaRPr lang="ru-RU"/>
          </a:p>
        </p:txBody>
      </p:sp>
      <p:sp>
        <p:nvSpPr>
          <p:cNvPr id="6" name="Нижний колонтитул 5"/>
          <p:cNvSpPr>
            <a:spLocks noGrp="1"/>
          </p:cNvSpPr>
          <p:nvPr>
            <p:ph type="ftr" sz="quarter" idx="11"/>
          </p:nvPr>
        </p:nvSpPr>
        <p:spPr>
          <a:xfrm>
            <a:off x="301752" y="6410848"/>
            <a:ext cx="3584448" cy="365760"/>
          </a:xfrm>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Прямоугольник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Дата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9766FC23-B0F3-472B-8AD4-03AA0868FB99}" type="datetimeFigureOut">
              <a:rPr lang="ru-RU" smtClean="0"/>
              <a:pPr/>
              <a:t>29.11.2018</a:t>
            </a:fld>
            <a:endParaRPr lang="ru-RU"/>
          </a:p>
        </p:txBody>
      </p:sp>
      <p:sp>
        <p:nvSpPr>
          <p:cNvPr id="3" name="Нижний колонтитул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ru-RU"/>
          </a:p>
        </p:txBody>
      </p:sp>
      <p:sp>
        <p:nvSpPr>
          <p:cNvPr id="8" name="Прямоугольник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Прямая соединительная линия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Овал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Овал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Номер слайда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15D0950D-8551-4265-8B43-BE9B777B484B}" type="slidenum">
              <a:rPr lang="ru-RU" smtClean="0"/>
              <a:pPr/>
              <a:t>‹#›</a:t>
            </a:fld>
            <a:endParaRPr lang="ru-RU"/>
          </a:p>
        </p:txBody>
      </p:sp>
      <p:sp>
        <p:nvSpPr>
          <p:cNvPr id="22" name="Заголовок 21"/>
          <p:cNvSpPr>
            <a:spLocks noGrp="1"/>
          </p:cNvSpPr>
          <p:nvPr>
            <p:ph type="title"/>
          </p:nvPr>
        </p:nvSpPr>
        <p:spPr>
          <a:xfrm>
            <a:off x="301752" y="228600"/>
            <a:ext cx="8534400" cy="758952"/>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fipi.ru/" TargetMode="External"/><Relationship Id="rId2" Type="http://schemas.openxmlformats.org/officeDocument/2006/relationships/hyperlink" Target="http://ege.edu.ru/"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301752" y="228600"/>
            <a:ext cx="8534400" cy="628632"/>
          </a:xfrm>
        </p:spPr>
        <p:txBody>
          <a:bodyPr>
            <a:noAutofit/>
          </a:bodyPr>
          <a:lstStyle/>
          <a:p>
            <a:r>
              <a:rPr lang="ru-RU" sz="1400" dirty="0" smtClean="0"/>
              <a:t>Нальчик, 2018 г.</a:t>
            </a:r>
            <a:endParaRPr lang="ru-RU" sz="1400" dirty="0"/>
          </a:p>
        </p:txBody>
      </p:sp>
      <p:sp>
        <p:nvSpPr>
          <p:cNvPr id="7" name="Содержимое 6"/>
          <p:cNvSpPr>
            <a:spLocks noGrp="1"/>
          </p:cNvSpPr>
          <p:nvPr>
            <p:ph sz="quarter" idx="1"/>
          </p:nvPr>
        </p:nvSpPr>
        <p:spPr/>
        <p:txBody>
          <a:bodyPr>
            <a:normAutofit/>
          </a:bodyPr>
          <a:lstStyle/>
          <a:p>
            <a:pPr algn="ctr">
              <a:buNone/>
            </a:pPr>
            <a:endParaRPr lang="ru-RU" dirty="0" smtClean="0"/>
          </a:p>
          <a:p>
            <a:pPr algn="ctr">
              <a:buNone/>
            </a:pPr>
            <a:endParaRPr lang="ru-RU" dirty="0" smtClean="0"/>
          </a:p>
          <a:p>
            <a:pPr algn="ctr">
              <a:buNone/>
            </a:pPr>
            <a:r>
              <a:rPr lang="ru-RU" b="1" dirty="0" smtClean="0">
                <a:solidFill>
                  <a:srgbClr val="002060"/>
                </a:solidFill>
              </a:rPr>
              <a:t>ИТОГОВОЕ  СОЧИНЕНИЕ </a:t>
            </a:r>
          </a:p>
          <a:p>
            <a:pPr algn="ctr">
              <a:buNone/>
            </a:pPr>
            <a:r>
              <a:rPr lang="ru-RU" b="1" dirty="0" smtClean="0">
                <a:solidFill>
                  <a:srgbClr val="002060"/>
                </a:solidFill>
              </a:rPr>
              <a:t>2018-2019 </a:t>
            </a:r>
            <a:r>
              <a:rPr lang="ru-RU" b="1" smtClean="0">
                <a:solidFill>
                  <a:srgbClr val="002060"/>
                </a:solidFill>
              </a:rPr>
              <a:t>учебный год</a:t>
            </a:r>
            <a:endParaRPr lang="ru-RU" b="1" dirty="0" smtClean="0">
              <a:solidFill>
                <a:srgbClr val="002060"/>
              </a:solidFill>
            </a:endParaRPr>
          </a:p>
          <a:p>
            <a:pPr algn="ctr">
              <a:buNone/>
            </a:pPr>
            <a:endParaRPr lang="ru-RU" b="1" dirty="0" smtClean="0">
              <a:solidFill>
                <a:srgbClr val="002060"/>
              </a:solidFill>
            </a:endParaRPr>
          </a:p>
          <a:p>
            <a:pPr>
              <a:buNone/>
            </a:pPr>
            <a:endParaRPr lang="ru-RU" b="1" dirty="0" smtClean="0">
              <a:solidFill>
                <a:srgbClr val="002060"/>
              </a:solidFill>
            </a:endParaRPr>
          </a:p>
          <a:p>
            <a:pPr marL="3762375" indent="0">
              <a:buNone/>
            </a:pPr>
            <a:r>
              <a:rPr lang="ru-RU" sz="2000" b="1" dirty="0" smtClean="0">
                <a:solidFill>
                  <a:srgbClr val="002060"/>
                </a:solidFill>
              </a:rPr>
              <a:t>Мякинина О.М.</a:t>
            </a:r>
          </a:p>
          <a:p>
            <a:pPr marL="3762375" indent="0">
              <a:buNone/>
            </a:pPr>
            <a:r>
              <a:rPr lang="ru-RU" sz="1600" dirty="0" smtClean="0">
                <a:solidFill>
                  <a:srgbClr val="002060"/>
                </a:solidFill>
              </a:rPr>
              <a:t>зам. руководителя Лицея для одаренных детей</a:t>
            </a:r>
          </a:p>
          <a:p>
            <a:pPr marL="3762375" indent="0">
              <a:buNone/>
            </a:pPr>
            <a:r>
              <a:rPr lang="ru-RU" sz="1600" dirty="0" smtClean="0">
                <a:solidFill>
                  <a:srgbClr val="002060"/>
                </a:solidFill>
              </a:rPr>
              <a:t>ГБОУ «ДАТ «Солнечный город» по УВР,</a:t>
            </a:r>
          </a:p>
          <a:p>
            <a:pPr marL="3762375" indent="0">
              <a:buNone/>
            </a:pPr>
            <a:r>
              <a:rPr lang="ru-RU" sz="1600" dirty="0" smtClean="0">
                <a:solidFill>
                  <a:srgbClr val="002060"/>
                </a:solidFill>
              </a:rPr>
              <a:t>кандидат филологических наук</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300" b="1" dirty="0" smtClean="0"/>
              <a:t>КРИТЕРИИ ОЦЕНКИ ИТОГОВОГО СОЧИНЕНИЯ</a:t>
            </a:r>
            <a:endParaRPr lang="ru-RU" sz="2300" dirty="0"/>
          </a:p>
        </p:txBody>
      </p:sp>
      <p:sp>
        <p:nvSpPr>
          <p:cNvPr id="3" name="Содержимое 2"/>
          <p:cNvSpPr>
            <a:spLocks noGrp="1"/>
          </p:cNvSpPr>
          <p:nvPr>
            <p:ph sz="quarter" idx="1"/>
          </p:nvPr>
        </p:nvSpPr>
        <p:spPr/>
        <p:txBody>
          <a:bodyPr>
            <a:normAutofit fontScale="55000" lnSpcReduction="20000"/>
          </a:bodyPr>
          <a:lstStyle/>
          <a:p>
            <a:pPr marL="0" indent="0" algn="just">
              <a:buNone/>
            </a:pPr>
            <a:r>
              <a:rPr lang="ru-RU" b="1" dirty="0" smtClean="0"/>
              <a:t>Критерий № 3 «Композиция и логика рассуждения» </a:t>
            </a:r>
          </a:p>
          <a:p>
            <a:pPr marL="0" indent="0" algn="just">
              <a:buNone/>
            </a:pPr>
            <a:r>
              <a:rPr lang="ru-RU" dirty="0" smtClean="0"/>
              <a:t>Данный критерий нацеливает на проверку умения логично выстраивать рассуждение на  предложенную  тему.  Участник  должен  выдерживать  соотношение  между  тезисом  и доказательствами. </a:t>
            </a:r>
          </a:p>
          <a:p>
            <a:pPr marL="0" indent="0" algn="just">
              <a:buNone/>
            </a:pPr>
            <a:r>
              <a:rPr lang="ru-RU" dirty="0" smtClean="0"/>
              <a:t>«Незачет»  ставится  при  условии,  если  грубые  логические  нарушения  мешают пониманию  смысла  сказанного  или  отсутствует  </a:t>
            </a:r>
            <a:r>
              <a:rPr lang="ru-RU" dirty="0" err="1" smtClean="0"/>
              <a:t>тезисно-доказательная</a:t>
            </a:r>
            <a:r>
              <a:rPr lang="ru-RU" dirty="0" smtClean="0"/>
              <a:t>  часть.  Во  всех остальных случаях выставляется «зачет». </a:t>
            </a:r>
          </a:p>
          <a:p>
            <a:pPr marL="0" indent="0" algn="just">
              <a:buNone/>
            </a:pPr>
            <a:endParaRPr lang="ru-RU" dirty="0" smtClean="0"/>
          </a:p>
          <a:p>
            <a:pPr marL="0" indent="0" algn="just">
              <a:buNone/>
            </a:pPr>
            <a:r>
              <a:rPr lang="ru-RU" b="1" dirty="0" smtClean="0"/>
              <a:t>Критерий № 4 «Качество письменной речи» </a:t>
            </a:r>
          </a:p>
          <a:p>
            <a:pPr marL="0" indent="0" algn="just">
              <a:buNone/>
            </a:pPr>
            <a:r>
              <a:rPr lang="ru-RU" dirty="0" smtClean="0"/>
              <a:t>Данный критерий нацеливает на проверку речевого оформления текста сочинения. </a:t>
            </a:r>
          </a:p>
          <a:p>
            <a:pPr marL="0" indent="0" algn="just">
              <a:buNone/>
            </a:pPr>
            <a:r>
              <a:rPr lang="ru-RU" dirty="0" smtClean="0"/>
              <a:t>Участник  должен  точно  выражать  мысли,  используя  разнообразную  лексику  и различные  грамматические  конструкции,  при  необходимости  уместно  употреблять  термины.  </a:t>
            </a:r>
          </a:p>
          <a:p>
            <a:pPr marL="0" indent="0" algn="just">
              <a:buNone/>
            </a:pPr>
            <a:r>
              <a:rPr lang="ru-RU" dirty="0" smtClean="0"/>
              <a:t>«Незачет»  ставится  при  условии,  если  низкое  качество  речи  (в  том  числе  речевые ошибки)  существенно  затрудняет  понимание  смысла  сочинения.  Во  всех  остальных случаях выставляется «зачет». </a:t>
            </a:r>
          </a:p>
          <a:p>
            <a:pPr marL="0" indent="0" algn="just">
              <a:buNone/>
            </a:pPr>
            <a:endParaRPr lang="ru-RU" b="1" dirty="0" smtClean="0"/>
          </a:p>
          <a:p>
            <a:pPr marL="0" indent="0" algn="just">
              <a:buNone/>
            </a:pPr>
            <a:r>
              <a:rPr lang="ru-RU" b="1" dirty="0" smtClean="0"/>
              <a:t>Критерий № 5 «Грамотность»</a:t>
            </a:r>
          </a:p>
          <a:p>
            <a:pPr marL="0" indent="0" algn="just">
              <a:buNone/>
            </a:pPr>
            <a:r>
              <a:rPr lang="ru-RU" dirty="0" smtClean="0"/>
              <a:t> Данный критерий позволяет оценить грамотность выпускника. </a:t>
            </a:r>
          </a:p>
          <a:p>
            <a:pPr marL="0" indent="0" algn="just">
              <a:buNone/>
            </a:pPr>
            <a:r>
              <a:rPr lang="ru-RU" dirty="0" smtClean="0"/>
              <a:t>«Незачет» ставится при условии, если на 100 слов приходится в сумме более пяти ошибок: грамматических, орфографических, пунктуационных 2</a:t>
            </a: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800" b="1" dirty="0" smtClean="0"/>
              <a:t>ПОДГОТОВКА К ИТОГОВОМУ СОЧИНЕНИЮ</a:t>
            </a:r>
            <a:r>
              <a:rPr lang="ru-RU" sz="2000" b="1" dirty="0" smtClean="0"/>
              <a:t> </a:t>
            </a:r>
            <a:endParaRPr lang="ru-RU" sz="2000" b="1" dirty="0"/>
          </a:p>
        </p:txBody>
      </p:sp>
      <p:sp>
        <p:nvSpPr>
          <p:cNvPr id="3" name="Содержимое 2"/>
          <p:cNvSpPr>
            <a:spLocks noGrp="1"/>
          </p:cNvSpPr>
          <p:nvPr>
            <p:ph sz="quarter" idx="1"/>
          </p:nvPr>
        </p:nvSpPr>
        <p:spPr/>
        <p:txBody>
          <a:bodyPr>
            <a:normAutofit/>
          </a:bodyPr>
          <a:lstStyle/>
          <a:p>
            <a:pPr marL="0" indent="0" algn="just">
              <a:buNone/>
            </a:pPr>
            <a:r>
              <a:rPr lang="ru-RU" sz="2000" b="1" dirty="0" smtClean="0"/>
              <a:t>При подготовке к итоговому сочинению (изложению) выпускникам следует ознакомиться с:</a:t>
            </a:r>
          </a:p>
          <a:p>
            <a:pPr algn="just"/>
            <a:r>
              <a:rPr lang="ru-RU" sz="2000" dirty="0" smtClean="0"/>
              <a:t>нормативной  базой, открытыми  тематическими направлениями   итогового  сочинения, процедурой  проверки  итогового сочинения и изложения; </a:t>
            </a:r>
          </a:p>
          <a:p>
            <a:pPr algn="just"/>
            <a:r>
              <a:rPr lang="ru-RU" sz="2000" dirty="0" smtClean="0"/>
              <a:t>«Методическими рекомендациями  по  подготовке  к  итоговому  сочинению  (изложению)  для участников итогового сочинения (изложения)»;</a:t>
            </a:r>
          </a:p>
          <a:p>
            <a:pPr algn="just"/>
            <a:r>
              <a:rPr lang="ru-RU" sz="2000" dirty="0" smtClean="0"/>
              <a:t>инструкциями для выпускников, в которых  изложены  требования  к  сочинению  (параметрам  его  оценки),  заполнению бланков регистрации и бланков записи итогового сочинения. </a:t>
            </a:r>
            <a:r>
              <a:rPr lang="ru-RU" sz="2000" dirty="0" smtClean="0">
                <a:solidFill>
                  <a:srgbClr val="C00000"/>
                </a:solidFill>
              </a:rPr>
              <a:t>Внимательное чтение инструкций и рекомендаций, понимание  изложенных в них требований и точное их выполнение  способствуют  успешному  написанию итогового сочинения</a:t>
            </a:r>
            <a:r>
              <a:rPr lang="ru-RU" sz="2000" dirty="0" smtClean="0"/>
              <a:t>.  </a:t>
            </a:r>
          </a:p>
          <a:p>
            <a:pPr algn="just"/>
            <a:endParaRPr lang="ru-RU" sz="2000" dirty="0" smtClean="0"/>
          </a:p>
          <a:p>
            <a:pPr algn="just"/>
            <a:endParaRPr lang="ru-RU"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500" b="1" dirty="0" smtClean="0"/>
              <a:t>ПОДГОТОВКА К ИТОГОВОМУ СОЧИНЕНИЮ</a:t>
            </a:r>
            <a:endParaRPr lang="ru-RU" sz="2500" dirty="0"/>
          </a:p>
        </p:txBody>
      </p:sp>
      <p:sp>
        <p:nvSpPr>
          <p:cNvPr id="3" name="Содержимое 2"/>
          <p:cNvSpPr>
            <a:spLocks noGrp="1"/>
          </p:cNvSpPr>
          <p:nvPr>
            <p:ph sz="quarter" idx="1"/>
          </p:nvPr>
        </p:nvSpPr>
        <p:spPr/>
        <p:txBody>
          <a:bodyPr>
            <a:normAutofit/>
          </a:bodyPr>
          <a:lstStyle/>
          <a:p>
            <a:pPr marL="0" indent="0" algn="just">
              <a:buNone/>
            </a:pPr>
            <a:r>
              <a:rPr lang="ru-RU" sz="2200" b="1" dirty="0" smtClean="0"/>
              <a:t>При подготовке к итоговому сочинению следует провести следующую работу:</a:t>
            </a:r>
          </a:p>
          <a:p>
            <a:pPr algn="just"/>
            <a:r>
              <a:rPr lang="ru-RU" sz="2200" dirty="0" smtClean="0"/>
              <a:t>разбор открытых тематических направлений итогового сочинения, определение возможного веера конкретных тем по направлениям;</a:t>
            </a:r>
          </a:p>
          <a:p>
            <a:pPr algn="just"/>
            <a:r>
              <a:rPr lang="ru-RU" sz="2200" dirty="0" smtClean="0"/>
              <a:t>подбор  текстов  художественных  произведений,  необходимых  для раскрытия тем итогового сочинения,  актуализация знаний художественных текстов;</a:t>
            </a:r>
          </a:p>
          <a:p>
            <a:pPr algn="just"/>
            <a:r>
              <a:rPr lang="ru-RU" sz="2200" dirty="0" smtClean="0"/>
              <a:t>систематическое  повторение  основных  норм  русского литературного  языка  (лексических,  стилистических,  грамматических, орфографических и пунктуационных). </a:t>
            </a:r>
          </a:p>
          <a:p>
            <a:pPr algn="just">
              <a:buNone/>
            </a:pPr>
            <a:endParaRPr lang="ru-RU" dirty="0" smtClean="0"/>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500" b="1" dirty="0" smtClean="0"/>
              <a:t>ОСОБЕННОСТИ  ЖАНРА СОЧИНЕНИЯ </a:t>
            </a:r>
            <a:endParaRPr lang="ru-RU" sz="2500" b="1" dirty="0"/>
          </a:p>
        </p:txBody>
      </p:sp>
      <p:sp>
        <p:nvSpPr>
          <p:cNvPr id="3" name="Содержимое 2"/>
          <p:cNvSpPr>
            <a:spLocks noGrp="1"/>
          </p:cNvSpPr>
          <p:nvPr>
            <p:ph sz="quarter" idx="1"/>
          </p:nvPr>
        </p:nvSpPr>
        <p:spPr/>
        <p:txBody>
          <a:bodyPr>
            <a:normAutofit fontScale="25000" lnSpcReduction="20000"/>
          </a:bodyPr>
          <a:lstStyle/>
          <a:p>
            <a:pPr marL="0" indent="0" algn="just">
              <a:buNone/>
            </a:pPr>
            <a:r>
              <a:rPr lang="ru-RU" sz="5600" b="1" dirty="0" smtClean="0">
                <a:solidFill>
                  <a:srgbClr val="C00000"/>
                </a:solidFill>
              </a:rPr>
              <a:t>Выпускник должен написать сочинение-рассуждение, что отражено в критериях оценивания</a:t>
            </a:r>
          </a:p>
          <a:p>
            <a:pPr marL="0" indent="0" algn="just">
              <a:buNone/>
            </a:pPr>
            <a:endParaRPr lang="ru-RU" sz="5600" b="1" dirty="0" smtClean="0">
              <a:solidFill>
                <a:srgbClr val="C00000"/>
              </a:solidFill>
            </a:endParaRPr>
          </a:p>
          <a:p>
            <a:pPr algn="just">
              <a:buNone/>
            </a:pPr>
            <a:r>
              <a:rPr lang="ru-RU" sz="5600" b="1" dirty="0" smtClean="0"/>
              <a:t>Общие требования к жанру школьного сочинения:</a:t>
            </a:r>
          </a:p>
          <a:p>
            <a:pPr algn="just"/>
            <a:r>
              <a:rPr lang="ru-RU" sz="5600" b="1" dirty="0" smtClean="0"/>
              <a:t>соответствие теме </a:t>
            </a:r>
            <a:r>
              <a:rPr lang="ru-RU" sz="5600" dirty="0" smtClean="0"/>
              <a:t>(в сочинении раскрыты понятия, входящие  в формулировку темы и выражающие поставленную в нём проблему);  </a:t>
            </a:r>
          </a:p>
          <a:p>
            <a:pPr algn="just"/>
            <a:r>
              <a:rPr lang="ru-RU" sz="5600" b="1" dirty="0" smtClean="0"/>
              <a:t>наличие основной мысли</a:t>
            </a:r>
            <a:r>
              <a:rPr lang="ru-RU" sz="5600" dirty="0" smtClean="0"/>
              <a:t> (решена поставленная в формулировке проблема); </a:t>
            </a:r>
          </a:p>
          <a:p>
            <a:pPr algn="just"/>
            <a:r>
              <a:rPr lang="ru-RU" sz="5600" b="1" dirty="0" smtClean="0"/>
              <a:t>доказательность основной мысли</a:t>
            </a:r>
            <a:r>
              <a:rPr lang="ru-RU" sz="5600" dirty="0" smtClean="0"/>
              <a:t> (дается развернутая аргументация своей  позиции с привлечением текста художественного произведения/произведений; выдвинутые положения подтверждаются текстом);</a:t>
            </a:r>
          </a:p>
          <a:p>
            <a:pPr algn="just"/>
            <a:r>
              <a:rPr lang="ru-RU" sz="5600" b="1" dirty="0" smtClean="0"/>
              <a:t>полнота, глубина и самостоятельность раскрытия темы </a:t>
            </a:r>
            <a:r>
              <a:rPr lang="ru-RU" sz="5600" dirty="0" smtClean="0"/>
              <a:t>(в сочинении  показано знание художественного произведения, умение отбирать литературный материал применительно к конкретной теме);</a:t>
            </a:r>
          </a:p>
          <a:p>
            <a:pPr algn="just"/>
            <a:r>
              <a:rPr lang="ru-RU" sz="5600" b="1" dirty="0" smtClean="0"/>
              <a:t>связность, последовательность, логичность изложения </a:t>
            </a:r>
            <a:r>
              <a:rPr lang="ru-RU" sz="5600" dirty="0" smtClean="0"/>
              <a:t>(каждое новое  положение  сочинения, развивающее основную мысль, является следствием предыдущего; вывод – следствие рассуждений);  </a:t>
            </a:r>
          </a:p>
          <a:p>
            <a:pPr algn="just"/>
            <a:r>
              <a:rPr lang="ru-RU" sz="5600" b="1" dirty="0" smtClean="0"/>
              <a:t>стройность композиции сочинения</a:t>
            </a:r>
            <a:r>
              <a:rPr lang="ru-RU" sz="5600" dirty="0" smtClean="0"/>
              <a:t> (соблюдается  соразмерность частей сочинения: вступления, основной части, заключения);  </a:t>
            </a:r>
          </a:p>
          <a:p>
            <a:pPr algn="just"/>
            <a:r>
              <a:rPr lang="ru-RU" sz="5600" b="1" dirty="0" smtClean="0"/>
              <a:t>стилевое единство, выразительность повествования</a:t>
            </a:r>
            <a:r>
              <a:rPr lang="ru-RU" sz="5600" dirty="0" smtClean="0"/>
              <a:t>  (для сочинения  характерна  простота изложения, в нём отсутствуют словесные штампы, достигнута эмоциональность речи); </a:t>
            </a:r>
          </a:p>
          <a:p>
            <a:pPr algn="just"/>
            <a:r>
              <a:rPr lang="ru-RU" sz="5600" b="1" dirty="0" smtClean="0"/>
              <a:t>фактическая точность</a:t>
            </a:r>
            <a:r>
              <a:rPr lang="ru-RU" sz="5600" dirty="0" smtClean="0"/>
              <a:t> (отсутствуют искажения литературных и исторических фактов);  </a:t>
            </a:r>
          </a:p>
          <a:p>
            <a:pPr algn="just"/>
            <a:r>
              <a:rPr lang="ru-RU" sz="5600" b="1" dirty="0" smtClean="0"/>
              <a:t>речевая  грамотность </a:t>
            </a:r>
            <a:r>
              <a:rPr lang="ru-RU" sz="5600" dirty="0" smtClean="0"/>
              <a:t>(точный подбор слов для выражения своих мыслей,  целесообразное употребление лексических и синтаксических средств). </a:t>
            </a:r>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500" b="1" dirty="0" smtClean="0"/>
              <a:t>АЛГОРИТМ  НАПИСАНИЯ  СОЧИНЕНИЯ</a:t>
            </a:r>
            <a:endParaRPr lang="ru-RU" sz="2500" b="1" dirty="0"/>
          </a:p>
        </p:txBody>
      </p:sp>
      <p:sp>
        <p:nvSpPr>
          <p:cNvPr id="3" name="Содержимое 2"/>
          <p:cNvSpPr>
            <a:spLocks noGrp="1"/>
          </p:cNvSpPr>
          <p:nvPr>
            <p:ph sz="quarter" idx="1"/>
          </p:nvPr>
        </p:nvSpPr>
        <p:spPr/>
        <p:txBody>
          <a:bodyPr>
            <a:normAutofit fontScale="62500" lnSpcReduction="20000"/>
          </a:bodyPr>
          <a:lstStyle/>
          <a:p>
            <a:pPr marL="0" indent="0" algn="just">
              <a:buNone/>
            </a:pPr>
            <a:r>
              <a:rPr lang="ru-RU" b="1" dirty="0" smtClean="0"/>
              <a:t>1) Выбор темы сочинения, определение её границ, выявление содержания</a:t>
            </a:r>
            <a:r>
              <a:rPr lang="ru-RU" dirty="0" smtClean="0"/>
              <a:t>. </a:t>
            </a:r>
          </a:p>
          <a:p>
            <a:pPr marL="0" indent="0" algn="just">
              <a:buNone/>
            </a:pPr>
            <a:r>
              <a:rPr lang="ru-RU" dirty="0" smtClean="0"/>
              <a:t>Чтобы  точно  определить  тему,  необходимо  в  её  формулировке  найти </a:t>
            </a:r>
          </a:p>
          <a:p>
            <a:pPr marL="0" indent="0" algn="just">
              <a:buNone/>
            </a:pPr>
            <a:r>
              <a:rPr lang="ru-RU" dirty="0" smtClean="0"/>
              <a:t>ключевые слова, помогающие выявить проблему. </a:t>
            </a:r>
          </a:p>
          <a:p>
            <a:pPr marL="0" indent="0" algn="just">
              <a:buNone/>
            </a:pPr>
            <a:r>
              <a:rPr lang="ru-RU" b="1" dirty="0" smtClean="0"/>
              <a:t>2) Формулировка основной мысли (идеи) сочинения</a:t>
            </a:r>
            <a:r>
              <a:rPr lang="ru-RU" dirty="0" smtClean="0"/>
              <a:t>. </a:t>
            </a:r>
          </a:p>
          <a:p>
            <a:pPr marL="0" indent="0" algn="just">
              <a:buNone/>
            </a:pPr>
            <a:r>
              <a:rPr lang="ru-RU" b="1" dirty="0" smtClean="0"/>
              <a:t>3) Подбор аргументов из произведения (произведений) отечественной </a:t>
            </a:r>
          </a:p>
          <a:p>
            <a:pPr marL="0" indent="0" algn="just">
              <a:buNone/>
            </a:pPr>
            <a:r>
              <a:rPr lang="ru-RU" b="1" dirty="0" smtClean="0"/>
              <a:t>или  мировой  литературы  для  доказательства  основной  мысли</a:t>
            </a:r>
            <a:r>
              <a:rPr lang="ru-RU" dirty="0" smtClean="0"/>
              <a:t>.  </a:t>
            </a:r>
          </a:p>
          <a:p>
            <a:pPr marL="0" indent="0" algn="just">
              <a:buNone/>
            </a:pPr>
            <a:r>
              <a:rPr lang="ru-RU" dirty="0" smtClean="0"/>
              <a:t>Выпускник может  выбрать    свой  путь  осмысления  предложенной  темы  (отвечать  на вопрос, поставленный в теме, или размышлять над предложенной проблемой, или строить высказывание на основе связанных с темой тезисов). </a:t>
            </a:r>
          </a:p>
          <a:p>
            <a:pPr marL="0" indent="0" algn="just">
              <a:buNone/>
            </a:pPr>
            <a:r>
              <a:rPr lang="ru-RU" b="1" dirty="0" smtClean="0"/>
              <a:t>4) Подбор фактического и литературного материала для обоснования тезисов</a:t>
            </a:r>
            <a:r>
              <a:rPr lang="ru-RU" dirty="0" smtClean="0"/>
              <a:t>. </a:t>
            </a:r>
          </a:p>
          <a:p>
            <a:pPr marL="0" indent="0" algn="just">
              <a:buNone/>
            </a:pPr>
            <a:r>
              <a:rPr lang="ru-RU" dirty="0" smtClean="0"/>
              <a:t>5) </a:t>
            </a:r>
            <a:r>
              <a:rPr lang="ru-RU" b="1" dirty="0" smtClean="0"/>
              <a:t>Составление плана сочинения</a:t>
            </a:r>
            <a:r>
              <a:rPr lang="ru-RU" dirty="0" smtClean="0"/>
              <a:t>. </a:t>
            </a:r>
          </a:p>
          <a:p>
            <a:pPr marL="0" indent="0" algn="just">
              <a:buNone/>
            </a:pPr>
            <a:r>
              <a:rPr lang="ru-RU" dirty="0" smtClean="0"/>
              <a:t>План поможет написать стройную по композиции  работу,  избежать  повторов,  отклонений  от  темы.  В  каждом пункте плана можно указать примеры из текста и цитаты, необходимые для раскрытия темы. </a:t>
            </a:r>
          </a:p>
          <a:p>
            <a:pPr marL="0" indent="0" algn="just">
              <a:buNone/>
            </a:pPr>
            <a:r>
              <a:rPr lang="ru-RU" b="1" dirty="0" smtClean="0"/>
              <a:t>6) Работа над текстом сочинения</a:t>
            </a:r>
            <a:r>
              <a:rPr lang="ru-RU" dirty="0" smtClean="0"/>
              <a:t>.</a:t>
            </a:r>
            <a:r>
              <a:rPr lang="ru-RU" b="1" dirty="0" smtClean="0"/>
              <a:t> </a:t>
            </a:r>
          </a:p>
          <a:p>
            <a:pPr marL="0" indent="0" algn="just">
              <a:buNone/>
            </a:pPr>
            <a:r>
              <a:rPr lang="ru-RU" b="1" dirty="0" smtClean="0"/>
              <a:t>7) Проверка сочинения</a:t>
            </a:r>
            <a:r>
              <a:rPr lang="ru-RU" dirty="0" smtClean="0"/>
              <a:t>.  </a:t>
            </a:r>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800" b="1" dirty="0" smtClean="0"/>
              <a:t/>
            </a:r>
            <a:br>
              <a:rPr lang="ru-RU" sz="2800" b="1" dirty="0" smtClean="0"/>
            </a:br>
            <a:r>
              <a:rPr lang="ru-RU" sz="2800" b="1" dirty="0" smtClean="0"/>
              <a:t>ПРОВЕРКА  СОЧИНЕНИЯ</a:t>
            </a:r>
            <a:endParaRPr lang="ru-RU" sz="2800" dirty="0"/>
          </a:p>
        </p:txBody>
      </p:sp>
      <p:sp>
        <p:nvSpPr>
          <p:cNvPr id="3" name="Содержимое 2"/>
          <p:cNvSpPr>
            <a:spLocks noGrp="1"/>
          </p:cNvSpPr>
          <p:nvPr>
            <p:ph sz="quarter" idx="1"/>
          </p:nvPr>
        </p:nvSpPr>
        <p:spPr/>
        <p:txBody>
          <a:bodyPr>
            <a:noAutofit/>
          </a:bodyPr>
          <a:lstStyle/>
          <a:p>
            <a:pPr algn="just">
              <a:buNone/>
            </a:pPr>
            <a:endParaRPr lang="ru-RU" sz="2000" b="1" dirty="0" smtClean="0"/>
          </a:p>
          <a:p>
            <a:pPr marL="0" indent="0" algn="just">
              <a:buNone/>
            </a:pPr>
            <a:r>
              <a:rPr lang="ru-RU" sz="2000" dirty="0" smtClean="0"/>
              <a:t>Заключительным этапом работы над сочинением является </a:t>
            </a:r>
            <a:r>
              <a:rPr lang="ru-RU" sz="2000" b="1" dirty="0" smtClean="0"/>
              <a:t>проверка.</a:t>
            </a:r>
          </a:p>
          <a:p>
            <a:pPr marL="0" indent="0" algn="just">
              <a:buNone/>
            </a:pPr>
            <a:endParaRPr lang="ru-RU" sz="2000" dirty="0" smtClean="0"/>
          </a:p>
          <a:p>
            <a:pPr marL="0" indent="0" algn="just">
              <a:buNone/>
            </a:pPr>
            <a:r>
              <a:rPr lang="ru-RU" sz="2000" dirty="0" smtClean="0"/>
              <a:t>Необходимо внимательно  </a:t>
            </a:r>
            <a:r>
              <a:rPr lang="ru-RU" sz="2000" b="1" dirty="0" smtClean="0"/>
              <a:t>вычитать</a:t>
            </a:r>
            <a:r>
              <a:rPr lang="ru-RU" sz="2000" dirty="0" smtClean="0"/>
              <a:t>  свою  работу (рекомендуется не менее трех раз):  </a:t>
            </a:r>
          </a:p>
          <a:p>
            <a:pPr marL="0" indent="0" algn="just"/>
            <a:r>
              <a:rPr lang="ru-RU" sz="2000" dirty="0" smtClean="0"/>
              <a:t>при первом  чтении  проверяется  содержание  сочинения;</a:t>
            </a:r>
          </a:p>
          <a:p>
            <a:pPr marL="0" indent="0" algn="just"/>
            <a:r>
              <a:rPr lang="ru-RU" sz="2000" dirty="0" smtClean="0"/>
              <a:t>при повторном  чтении  осуществляется  проверка  его  композиции  и  логики изложения  материала;</a:t>
            </a:r>
          </a:p>
          <a:p>
            <a:pPr marL="0" indent="0" algn="just"/>
            <a:r>
              <a:rPr lang="ru-RU" sz="2000" dirty="0" smtClean="0"/>
              <a:t> наконец, проверяется  речевая  и  языковая грамотность текста.   </a:t>
            </a:r>
          </a:p>
          <a:p>
            <a:endParaRPr lang="ru-RU"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Текст 4"/>
          <p:cNvSpPr>
            <a:spLocks noGrp="1"/>
          </p:cNvSpPr>
          <p:nvPr>
            <p:ph type="body" idx="1"/>
          </p:nvPr>
        </p:nvSpPr>
        <p:spPr/>
        <p:txBody>
          <a:bodyPr/>
          <a:lstStyle/>
          <a:p>
            <a:r>
              <a:rPr lang="ru-RU" sz="2400" dirty="0"/>
              <a:t>Композиция </a:t>
            </a:r>
          </a:p>
          <a:p>
            <a:endParaRPr lang="ru-RU" dirty="0"/>
          </a:p>
        </p:txBody>
      </p:sp>
      <p:sp>
        <p:nvSpPr>
          <p:cNvPr id="6" name="Текст 5"/>
          <p:cNvSpPr>
            <a:spLocks noGrp="1"/>
          </p:cNvSpPr>
          <p:nvPr>
            <p:ph type="body" sz="half" idx="3"/>
          </p:nvPr>
        </p:nvSpPr>
        <p:spPr/>
        <p:txBody>
          <a:bodyPr/>
          <a:lstStyle/>
          <a:p>
            <a:r>
              <a:rPr lang="ru-RU" sz="2400" dirty="0" smtClean="0"/>
              <a:t>Логика </a:t>
            </a:r>
          </a:p>
          <a:p>
            <a:endParaRPr lang="ru-RU" dirty="0"/>
          </a:p>
        </p:txBody>
      </p:sp>
      <p:sp>
        <p:nvSpPr>
          <p:cNvPr id="3" name="Содержимое 2"/>
          <p:cNvSpPr>
            <a:spLocks noGrp="1"/>
          </p:cNvSpPr>
          <p:nvPr>
            <p:ph sz="quarter" idx="2"/>
          </p:nvPr>
        </p:nvSpPr>
        <p:spPr/>
        <p:txBody>
          <a:bodyPr>
            <a:normAutofit/>
          </a:bodyPr>
          <a:lstStyle/>
          <a:p>
            <a:pPr marL="0" indent="0" algn="just">
              <a:buNone/>
            </a:pPr>
            <a:r>
              <a:rPr lang="ru-RU" sz="1900" b="1" dirty="0" smtClean="0"/>
              <a:t>Вступление</a:t>
            </a:r>
          </a:p>
          <a:p>
            <a:pPr algn="just">
              <a:buNone/>
            </a:pPr>
            <a:endParaRPr lang="ru-RU" sz="1900" dirty="0" smtClean="0"/>
          </a:p>
          <a:p>
            <a:pPr algn="just">
              <a:buNone/>
            </a:pPr>
            <a:endParaRPr lang="ru-RU" sz="1900" dirty="0" smtClean="0"/>
          </a:p>
          <a:p>
            <a:pPr algn="just">
              <a:buNone/>
            </a:pPr>
            <a:r>
              <a:rPr lang="ru-RU" sz="1900" b="1" dirty="0" smtClean="0"/>
              <a:t>Основная часть  </a:t>
            </a:r>
          </a:p>
          <a:p>
            <a:pPr algn="just">
              <a:buNone/>
            </a:pPr>
            <a:endParaRPr lang="ru-RU" sz="1900" dirty="0" smtClean="0"/>
          </a:p>
          <a:p>
            <a:pPr algn="just">
              <a:buNone/>
            </a:pPr>
            <a:endParaRPr lang="ru-RU" sz="1900" dirty="0" smtClean="0"/>
          </a:p>
          <a:p>
            <a:pPr algn="just">
              <a:buNone/>
            </a:pPr>
            <a:endParaRPr lang="ru-RU" sz="2500" dirty="0" smtClean="0"/>
          </a:p>
          <a:p>
            <a:pPr algn="just">
              <a:buNone/>
            </a:pPr>
            <a:r>
              <a:rPr lang="ru-RU" sz="1900" b="1" dirty="0" smtClean="0"/>
              <a:t>Заключение</a:t>
            </a:r>
            <a:endParaRPr lang="ru-RU" sz="1900" b="1" dirty="0"/>
          </a:p>
        </p:txBody>
      </p:sp>
      <p:sp>
        <p:nvSpPr>
          <p:cNvPr id="4" name="Содержимое 3"/>
          <p:cNvSpPr>
            <a:spLocks noGrp="1"/>
          </p:cNvSpPr>
          <p:nvPr>
            <p:ph sz="quarter" idx="4"/>
          </p:nvPr>
        </p:nvSpPr>
        <p:spPr/>
        <p:txBody>
          <a:bodyPr>
            <a:normAutofit/>
          </a:bodyPr>
          <a:lstStyle/>
          <a:p>
            <a:pPr marL="0" indent="0" algn="just">
              <a:buNone/>
            </a:pPr>
            <a:r>
              <a:rPr lang="ru-RU" sz="1900" dirty="0" smtClean="0"/>
              <a:t>зачин, подготовка к восприятию основных мыслей работы </a:t>
            </a:r>
          </a:p>
          <a:p>
            <a:pPr marL="0" indent="0" algn="just">
              <a:buNone/>
            </a:pPr>
            <a:endParaRPr lang="ru-RU" sz="1900" dirty="0" smtClean="0"/>
          </a:p>
          <a:p>
            <a:pPr marL="0" indent="0" algn="just">
              <a:buNone/>
            </a:pPr>
            <a:r>
              <a:rPr lang="ru-RU" sz="1900" dirty="0" smtClean="0"/>
              <a:t>Тезис1: доказательства, примеры, </a:t>
            </a:r>
            <a:r>
              <a:rPr lang="ru-RU" sz="1900" dirty="0" err="1" smtClean="0"/>
              <a:t>микровывод</a:t>
            </a:r>
            <a:r>
              <a:rPr lang="ru-RU" sz="1900" dirty="0" smtClean="0"/>
              <a:t> </a:t>
            </a:r>
          </a:p>
          <a:p>
            <a:pPr marL="0" indent="0" algn="just">
              <a:buNone/>
            </a:pPr>
            <a:r>
              <a:rPr lang="ru-RU" sz="1900" dirty="0" smtClean="0"/>
              <a:t>Тезис2: доказательства, примеры, </a:t>
            </a:r>
            <a:r>
              <a:rPr lang="ru-RU" sz="1900" dirty="0" err="1" smtClean="0"/>
              <a:t>микровывод</a:t>
            </a:r>
            <a:r>
              <a:rPr lang="ru-RU" sz="1900" dirty="0" smtClean="0"/>
              <a:t>  и т.д.</a:t>
            </a:r>
          </a:p>
          <a:p>
            <a:pPr marL="0" indent="0" algn="just">
              <a:buNone/>
            </a:pPr>
            <a:endParaRPr lang="ru-RU" sz="1900" dirty="0" smtClean="0"/>
          </a:p>
          <a:p>
            <a:pPr marL="0" indent="0" algn="just">
              <a:buNone/>
            </a:pPr>
            <a:r>
              <a:rPr lang="ru-RU" sz="1900" dirty="0" smtClean="0"/>
              <a:t>вывод, обобщение по теме) </a:t>
            </a:r>
            <a:endParaRPr lang="ru-RU" sz="1900" dirty="0"/>
          </a:p>
        </p:txBody>
      </p:sp>
      <p:sp>
        <p:nvSpPr>
          <p:cNvPr id="2" name="Заголовок 1"/>
          <p:cNvSpPr>
            <a:spLocks noGrp="1"/>
          </p:cNvSpPr>
          <p:nvPr>
            <p:ph type="title"/>
          </p:nvPr>
        </p:nvSpPr>
        <p:spPr/>
        <p:txBody>
          <a:bodyPr>
            <a:normAutofit/>
          </a:bodyPr>
          <a:lstStyle/>
          <a:p>
            <a:r>
              <a:rPr lang="ru-RU" sz="2000" b="1" dirty="0" smtClean="0"/>
              <a:t>КОМПОЗИЦИОННАЯ И ЛОГИЧЕСКАЯ  </a:t>
            </a:r>
            <a:br>
              <a:rPr lang="ru-RU" sz="2000" b="1" dirty="0" smtClean="0"/>
            </a:br>
            <a:r>
              <a:rPr lang="ru-RU" sz="2000" b="1" dirty="0" smtClean="0"/>
              <a:t>СТРУКТУРА СОЧИНЕНИЯ </a:t>
            </a:r>
            <a:endParaRPr lang="ru-RU" sz="2000"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500" b="1" dirty="0" smtClean="0"/>
              <a:t>ТЕМАТИЧЕСКИЕ  НАПРАВЛЕНИЯ </a:t>
            </a:r>
            <a:endParaRPr lang="ru-RU" sz="2500" dirty="0"/>
          </a:p>
        </p:txBody>
      </p:sp>
      <p:sp>
        <p:nvSpPr>
          <p:cNvPr id="3" name="Содержимое 2"/>
          <p:cNvSpPr>
            <a:spLocks noGrp="1"/>
          </p:cNvSpPr>
          <p:nvPr>
            <p:ph sz="quarter" idx="1"/>
          </p:nvPr>
        </p:nvSpPr>
        <p:spPr/>
        <p:txBody>
          <a:bodyPr/>
          <a:lstStyle/>
          <a:p>
            <a:endParaRPr lang="ru-RU" sz="2800" dirty="0" smtClean="0"/>
          </a:p>
          <a:p>
            <a:r>
              <a:rPr lang="ru-RU" sz="2800" dirty="0" smtClean="0"/>
              <a:t>1. «Отцы и дети» </a:t>
            </a:r>
          </a:p>
          <a:p>
            <a:r>
              <a:rPr lang="ru-RU" sz="2800" dirty="0" smtClean="0"/>
              <a:t>2. «Мечта и реальность» </a:t>
            </a:r>
          </a:p>
          <a:p>
            <a:r>
              <a:rPr lang="ru-RU" sz="2800" dirty="0" smtClean="0"/>
              <a:t>3. «Месть и великодушие» </a:t>
            </a:r>
          </a:p>
          <a:p>
            <a:r>
              <a:rPr lang="ru-RU" sz="2800" dirty="0" smtClean="0"/>
              <a:t>4. «Искусство и ремесло» </a:t>
            </a:r>
          </a:p>
          <a:p>
            <a:r>
              <a:rPr lang="ru-RU" sz="2800" dirty="0" smtClean="0"/>
              <a:t>5. «Доброта и жестокость» </a:t>
            </a:r>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500" b="1" dirty="0" smtClean="0"/>
              <a:t>ОБЩАЯ  ИНФОРМАЦИЯ</a:t>
            </a:r>
            <a:endParaRPr lang="ru-RU" sz="2500" dirty="0"/>
          </a:p>
        </p:txBody>
      </p:sp>
      <p:sp>
        <p:nvSpPr>
          <p:cNvPr id="3" name="Содержимое 2"/>
          <p:cNvSpPr>
            <a:spLocks noGrp="1"/>
          </p:cNvSpPr>
          <p:nvPr>
            <p:ph sz="quarter" idx="1"/>
          </p:nvPr>
        </p:nvSpPr>
        <p:spPr/>
        <p:txBody>
          <a:bodyPr>
            <a:noAutofit/>
          </a:bodyPr>
          <a:lstStyle/>
          <a:p>
            <a:pPr algn="just">
              <a:buNone/>
            </a:pPr>
            <a:endParaRPr lang="ru-RU" sz="2000" b="1" dirty="0" smtClean="0"/>
          </a:p>
          <a:p>
            <a:pPr algn="just">
              <a:buNone/>
            </a:pPr>
            <a:r>
              <a:rPr lang="ru-RU" sz="2000" b="1" dirty="0" smtClean="0"/>
              <a:t>Итоговое сочинение (изложение) </a:t>
            </a:r>
            <a:r>
              <a:rPr lang="ru-RU" sz="2000" dirty="0" smtClean="0"/>
              <a:t>как допуск к ЕГЭ выпускников образовательных организаций, реализующих программы среднего общего образования, впервые введено в 2014-2015 учебном году. </a:t>
            </a:r>
          </a:p>
          <a:p>
            <a:pPr algn="just">
              <a:buNone/>
            </a:pPr>
            <a:endParaRPr lang="ru-RU" sz="2000" b="1" dirty="0" smtClean="0"/>
          </a:p>
          <a:p>
            <a:pPr algn="just">
              <a:buNone/>
            </a:pPr>
            <a:r>
              <a:rPr lang="ru-RU" sz="2000" b="1" dirty="0" smtClean="0"/>
              <a:t>Итоговое  сочинение  </a:t>
            </a:r>
            <a:r>
              <a:rPr lang="ru-RU" sz="2000" dirty="0" smtClean="0"/>
              <a:t>–  это  </a:t>
            </a:r>
            <a:r>
              <a:rPr lang="ru-RU" sz="2000" dirty="0" err="1" smtClean="0"/>
              <a:t>метапредметная</a:t>
            </a:r>
            <a:r>
              <a:rPr lang="ru-RU" sz="2000" dirty="0" smtClean="0"/>
              <a:t> форма  итоговой  проверки речевых  компетенций  обучающегося, речевой культуры,  оценки  умения  выпускника создавать развернутое, логически выстроенное и аргументированное высказывание по самостоятельно  выбранной  проблеме,  что предполагает изложение собственной точки зрения с опорой на произведение (произведения)  отечественной  и  мировой  литературы.</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500" b="1" dirty="0" smtClean="0"/>
              <a:t>ОБЩАЯ  ИНФОРМАЦИЯ</a:t>
            </a:r>
            <a:endParaRPr lang="ru-RU" sz="2500" dirty="0"/>
          </a:p>
        </p:txBody>
      </p:sp>
      <p:sp>
        <p:nvSpPr>
          <p:cNvPr id="3" name="Содержимое 2"/>
          <p:cNvSpPr>
            <a:spLocks noGrp="1"/>
          </p:cNvSpPr>
          <p:nvPr>
            <p:ph sz="quarter" idx="1"/>
          </p:nvPr>
        </p:nvSpPr>
        <p:spPr/>
        <p:txBody>
          <a:bodyPr>
            <a:normAutofit/>
          </a:bodyPr>
          <a:lstStyle/>
          <a:p>
            <a:pPr marL="266700" indent="-266700" algn="just">
              <a:buNone/>
            </a:pPr>
            <a:endParaRPr lang="ru-RU" sz="2000" b="1" dirty="0" smtClean="0"/>
          </a:p>
          <a:p>
            <a:pPr marL="266700" indent="-266700" algn="just">
              <a:buNone/>
            </a:pPr>
            <a:r>
              <a:rPr lang="ru-RU" sz="2000" b="1" dirty="0" smtClean="0"/>
              <a:t>Итоговое  сочинение </a:t>
            </a:r>
            <a:r>
              <a:rPr lang="ru-RU" sz="2000" dirty="0" smtClean="0"/>
              <a:t>является:</a:t>
            </a:r>
          </a:p>
          <a:p>
            <a:pPr marL="266700" indent="-266700" algn="just"/>
            <a:r>
              <a:rPr lang="ru-RU" sz="2000" dirty="0" smtClean="0"/>
              <a:t>допуском к государственной итоговой аттестации (оценка школы:  </a:t>
            </a:r>
            <a:r>
              <a:rPr lang="ru-RU" sz="2000" b="1" dirty="0" smtClean="0"/>
              <a:t>«зачёт» или «незачёт»)</a:t>
            </a:r>
            <a:r>
              <a:rPr lang="ru-RU" sz="2000" dirty="0" smtClean="0"/>
              <a:t>.  </a:t>
            </a:r>
          </a:p>
          <a:p>
            <a:pPr marL="266700" indent="-266700" algn="just">
              <a:buNone/>
            </a:pPr>
            <a:r>
              <a:rPr lang="ru-RU" sz="2000" dirty="0" smtClean="0">
                <a:solidFill>
                  <a:srgbClr val="C00000"/>
                </a:solidFill>
              </a:rPr>
              <a:t>К сдаче ЕГЭ допускаются только выпускники, получившие «зачёт»</a:t>
            </a:r>
            <a:endParaRPr lang="ru-RU" sz="2000" dirty="0" smtClean="0"/>
          </a:p>
          <a:p>
            <a:pPr marL="266700" indent="-266700" algn="just">
              <a:buNone/>
            </a:pPr>
            <a:endParaRPr lang="ru-RU" sz="2000" dirty="0" smtClean="0"/>
          </a:p>
          <a:p>
            <a:pPr marL="266700" indent="-266700" algn="just"/>
            <a:r>
              <a:rPr lang="ru-RU" sz="2000" dirty="0" smtClean="0"/>
              <a:t>оценкой индивидуальных достижений  абитуриентов (оценка вуза: </a:t>
            </a:r>
            <a:r>
              <a:rPr lang="ru-RU" sz="2000" b="1" dirty="0" smtClean="0"/>
              <a:t>до 10 баллов к ЕГЭ</a:t>
            </a:r>
            <a:r>
              <a:rPr lang="ru-RU" sz="2000" dirty="0" smtClean="0"/>
              <a:t>, если вуз принял такое решение. Учет результатов сочинений в вузах осуществляется по желанию абитуриента и решению вуза).</a:t>
            </a:r>
          </a:p>
          <a:p>
            <a:pPr>
              <a:buNone/>
            </a:pPr>
            <a:r>
              <a:rPr lang="ru-RU" sz="2000" dirty="0" smtClean="0"/>
              <a:t> </a:t>
            </a:r>
          </a:p>
          <a:p>
            <a:pPr>
              <a:buNone/>
            </a:pPr>
            <a:endParaRPr lang="ru-RU"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500" b="1" dirty="0" smtClean="0"/>
              <a:t>ОБЩАЯ  ИНФОРМАЦИЯ</a:t>
            </a:r>
            <a:endParaRPr lang="ru-RU" sz="2500" dirty="0"/>
          </a:p>
        </p:txBody>
      </p:sp>
      <p:sp>
        <p:nvSpPr>
          <p:cNvPr id="3" name="Содержимое 2"/>
          <p:cNvSpPr>
            <a:spLocks noGrp="1"/>
          </p:cNvSpPr>
          <p:nvPr>
            <p:ph sz="quarter" idx="1"/>
          </p:nvPr>
        </p:nvSpPr>
        <p:spPr/>
        <p:txBody>
          <a:bodyPr>
            <a:noAutofit/>
          </a:bodyPr>
          <a:lstStyle/>
          <a:p>
            <a:pPr marL="0" indent="0" algn="just">
              <a:buNone/>
            </a:pPr>
            <a:r>
              <a:rPr lang="ru-RU" sz="2000" b="1" dirty="0" smtClean="0"/>
              <a:t>Дата написания сочинения:     5 декабря (основной этап) </a:t>
            </a:r>
          </a:p>
          <a:p>
            <a:pPr marL="0" indent="0" algn="just">
              <a:buNone/>
            </a:pPr>
            <a:endParaRPr lang="ru-RU" sz="2000" b="1" dirty="0" smtClean="0"/>
          </a:p>
          <a:p>
            <a:pPr marL="0" indent="0" algn="just">
              <a:buNone/>
            </a:pPr>
            <a:r>
              <a:rPr lang="ru-RU" sz="2000" b="1" dirty="0" smtClean="0"/>
              <a:t>Время написания сочинения:  3 часа 55 минут</a:t>
            </a:r>
          </a:p>
          <a:p>
            <a:pPr marL="0" indent="0" algn="just">
              <a:buNone/>
            </a:pPr>
            <a:endParaRPr lang="ru-RU" sz="2000" dirty="0" smtClean="0"/>
          </a:p>
          <a:p>
            <a:pPr marL="0" indent="0" algn="just">
              <a:buNone/>
            </a:pPr>
            <a:r>
              <a:rPr lang="ru-RU" sz="2000" dirty="0" smtClean="0"/>
              <a:t>Экзаменационный комплект включает </a:t>
            </a:r>
            <a:r>
              <a:rPr lang="ru-RU" sz="2000" b="1" dirty="0" smtClean="0"/>
              <a:t>5 тем </a:t>
            </a:r>
            <a:r>
              <a:rPr lang="ru-RU" sz="2000" dirty="0" smtClean="0"/>
              <a:t>сочинений из закрытого перечня (по одной теме от каждого открытого тематического направления).  </a:t>
            </a:r>
          </a:p>
          <a:p>
            <a:pPr marL="0" indent="0" algn="just">
              <a:buNone/>
            </a:pPr>
            <a:r>
              <a:rPr lang="ru-RU" sz="2000" b="1" dirty="0" smtClean="0"/>
              <a:t>Формулировки</a:t>
            </a:r>
            <a:r>
              <a:rPr lang="ru-RU" sz="2000" dirty="0" smtClean="0"/>
              <a:t> </a:t>
            </a:r>
            <a:r>
              <a:rPr lang="ru-RU" sz="2000" b="1" dirty="0" smtClean="0"/>
              <a:t>тем</a:t>
            </a:r>
            <a:r>
              <a:rPr lang="ru-RU" sz="2000" dirty="0" smtClean="0"/>
              <a:t> могут быть разные: констатирующие, цитатные, в форме вопроса.</a:t>
            </a:r>
          </a:p>
          <a:p>
            <a:pPr marL="0" indent="0" algn="just">
              <a:buNone/>
            </a:pPr>
            <a:endParaRPr lang="ru-RU" sz="2000" dirty="0" smtClean="0"/>
          </a:p>
          <a:p>
            <a:pPr marL="0" indent="0" algn="just">
              <a:buNone/>
            </a:pPr>
            <a:r>
              <a:rPr lang="ru-RU" sz="2000" dirty="0" smtClean="0"/>
              <a:t>Темы сочинений объявят в день написания сочинения </a:t>
            </a:r>
            <a:r>
              <a:rPr lang="ru-RU" sz="2000" b="1" dirty="0" smtClean="0"/>
              <a:t>в 9.45 (за 15 минут </a:t>
            </a:r>
            <a:r>
              <a:rPr lang="ru-RU" sz="2000" dirty="0" smtClean="0"/>
              <a:t>до начала работы). В это же время темы будут опубликованы на открытых информационных ресурсах (</a:t>
            </a:r>
            <a:r>
              <a:rPr lang="ru-RU" sz="2000" dirty="0" err="1" smtClean="0">
                <a:solidFill>
                  <a:srgbClr val="000000"/>
                </a:solidFill>
                <a:hlinkClick r:id="rId2"/>
              </a:rPr>
              <a:t>ege</a:t>
            </a:r>
            <a:r>
              <a:rPr lang="ru-RU" sz="2000" dirty="0" err="1" smtClean="0">
                <a:hlinkClick r:id="rId2"/>
              </a:rPr>
              <a:t>.edu.ru</a:t>
            </a:r>
            <a:r>
              <a:rPr lang="ru-RU" sz="2000" dirty="0" smtClean="0"/>
              <a:t>, </a:t>
            </a:r>
            <a:r>
              <a:rPr lang="ru-RU" sz="2000" dirty="0" err="1" smtClean="0">
                <a:solidFill>
                  <a:srgbClr val="002060"/>
                </a:solidFill>
                <a:hlinkClick r:id="rId3"/>
              </a:rPr>
              <a:t>fipi.ru</a:t>
            </a:r>
            <a:r>
              <a:rPr lang="ru-RU" sz="2000" dirty="0" smtClean="0"/>
              <a:t>).</a:t>
            </a:r>
          </a:p>
          <a:p>
            <a:pPr marL="0" indent="0" algn="just">
              <a:buNone/>
            </a:pPr>
            <a:endParaRPr lang="ru-RU" sz="2000" dirty="0" smtClean="0"/>
          </a:p>
          <a:p>
            <a:pPr marL="0" indent="0" algn="just">
              <a:buNone/>
            </a:pPr>
            <a:endParaRPr lang="ru-RU" sz="1600" b="1" dirty="0" smtClean="0"/>
          </a:p>
          <a:p>
            <a:pPr marL="0" indent="0" algn="just">
              <a:buNone/>
            </a:pPr>
            <a:endParaRPr lang="ru-RU" sz="16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500" b="1" dirty="0" smtClean="0"/>
              <a:t>ОБЩАЯ  ИНФОРМАЦИЯ</a:t>
            </a:r>
            <a:endParaRPr lang="ru-RU" sz="2500" b="1" dirty="0"/>
          </a:p>
        </p:txBody>
      </p:sp>
      <p:sp>
        <p:nvSpPr>
          <p:cNvPr id="3" name="Содержимое 2"/>
          <p:cNvSpPr>
            <a:spLocks noGrp="1"/>
          </p:cNvSpPr>
          <p:nvPr>
            <p:ph sz="quarter" idx="1"/>
          </p:nvPr>
        </p:nvSpPr>
        <p:spPr/>
        <p:txBody>
          <a:bodyPr>
            <a:normAutofit fontScale="40000" lnSpcReduction="20000"/>
          </a:bodyPr>
          <a:lstStyle/>
          <a:p>
            <a:pPr marL="0" indent="0" algn="just">
              <a:buNone/>
            </a:pPr>
            <a:endParaRPr lang="ru-RU" sz="4000" dirty="0" smtClean="0"/>
          </a:p>
          <a:p>
            <a:pPr marL="0" indent="0" algn="just">
              <a:buNone/>
            </a:pPr>
            <a:r>
              <a:rPr lang="ru-RU" sz="5000" b="1" dirty="0" smtClean="0"/>
              <a:t>Рекомендуемый объём сочинения – 350 слов</a:t>
            </a:r>
            <a:r>
              <a:rPr lang="ru-RU" sz="5000" dirty="0" smtClean="0"/>
              <a:t> </a:t>
            </a:r>
          </a:p>
          <a:p>
            <a:pPr marL="0" indent="0" algn="just">
              <a:buNone/>
            </a:pPr>
            <a:r>
              <a:rPr lang="ru-RU" sz="5000" dirty="0" smtClean="0"/>
              <a:t>Если в сочинении менее 250 слов (в подсчёт включаются все слова, в том числе служебные), то ставится незачёт.  </a:t>
            </a:r>
          </a:p>
          <a:p>
            <a:pPr marL="0" indent="0" algn="just">
              <a:buNone/>
            </a:pPr>
            <a:r>
              <a:rPr lang="ru-RU" sz="5000" b="1" dirty="0" smtClean="0"/>
              <a:t>Максимальное количество слов не устанавливается</a:t>
            </a:r>
            <a:r>
              <a:rPr lang="ru-RU" sz="5000" dirty="0" smtClean="0"/>
              <a:t>. </a:t>
            </a:r>
          </a:p>
          <a:p>
            <a:pPr marL="0" indent="0" algn="just">
              <a:buNone/>
            </a:pPr>
            <a:r>
              <a:rPr lang="ru-RU" sz="5000" dirty="0" smtClean="0"/>
              <a:t/>
            </a:r>
            <a:br>
              <a:rPr lang="ru-RU" sz="5000" dirty="0" smtClean="0"/>
            </a:br>
            <a:r>
              <a:rPr lang="ru-RU" sz="5000" b="1" dirty="0" smtClean="0"/>
              <a:t>Дополнительный материал при написании сочинения</a:t>
            </a:r>
          </a:p>
          <a:p>
            <a:pPr marL="0" indent="0" algn="just">
              <a:buNone/>
            </a:pPr>
            <a:r>
              <a:rPr lang="ru-RU" sz="5000" dirty="0" smtClean="0"/>
              <a:t>При проведении сочинения участникам запрещается пользоваться текстами литературного материала (художественные произведения, дневники, мемуары, публицистика).</a:t>
            </a:r>
          </a:p>
          <a:p>
            <a:pPr marL="0" indent="0" algn="just">
              <a:buNone/>
            </a:pPr>
            <a:endParaRPr lang="ru-RU" sz="5000" dirty="0" smtClean="0"/>
          </a:p>
          <a:p>
            <a:pPr marL="0" indent="0" algn="just">
              <a:buNone/>
            </a:pPr>
            <a:r>
              <a:rPr lang="ru-RU" sz="5000" dirty="0" smtClean="0"/>
              <a:t>Разрешается пользоваться </a:t>
            </a:r>
            <a:r>
              <a:rPr lang="ru-RU" sz="5000" b="1" dirty="0" smtClean="0"/>
              <a:t>орфографическими</a:t>
            </a:r>
            <a:r>
              <a:rPr lang="ru-RU" sz="5000" dirty="0" smtClean="0"/>
              <a:t> </a:t>
            </a:r>
            <a:r>
              <a:rPr lang="ru-RU" sz="5000" b="1" dirty="0" smtClean="0"/>
              <a:t>словарями</a:t>
            </a:r>
            <a:r>
              <a:rPr lang="ru-RU" sz="5000" dirty="0" smtClean="0"/>
              <a:t>, выданными членами комиссии образовательной организации по проведению итогового сочинения (изложения).</a:t>
            </a:r>
          </a:p>
          <a:p>
            <a:pPr marL="0" indent="0" algn="just">
              <a:buNone/>
            </a:pPr>
            <a:r>
              <a:rPr lang="ru-RU" sz="4000" dirty="0" smtClean="0"/>
              <a:t> </a:t>
            </a:r>
            <a:br>
              <a:rPr lang="ru-RU" sz="4000" dirty="0" smtClean="0"/>
            </a:br>
            <a:r>
              <a:rPr lang="ru-RU" sz="4000" dirty="0" smtClean="0"/>
              <a:t/>
            </a:r>
            <a:br>
              <a:rPr lang="ru-RU" sz="4000" dirty="0" smtClean="0"/>
            </a:br>
            <a:endParaRPr lang="ru-RU" sz="4000" dirty="0" smtClean="0"/>
          </a:p>
          <a:p>
            <a:pPr marL="0" indent="0" algn="just">
              <a:buNone/>
            </a:pPr>
            <a:endParaRPr lang="ru-RU"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500" b="1" dirty="0" smtClean="0"/>
              <a:t>ЛИТЕРАТУРНЫЙ  МАТЕРИАЛ</a:t>
            </a:r>
            <a:endParaRPr lang="ru-RU" sz="2500" b="1" dirty="0"/>
          </a:p>
        </p:txBody>
      </p:sp>
      <p:sp>
        <p:nvSpPr>
          <p:cNvPr id="3" name="Содержимое 2"/>
          <p:cNvSpPr>
            <a:spLocks noGrp="1"/>
          </p:cNvSpPr>
          <p:nvPr>
            <p:ph sz="quarter" idx="1"/>
          </p:nvPr>
        </p:nvSpPr>
        <p:spPr/>
        <p:txBody>
          <a:bodyPr>
            <a:normAutofit fontScale="32500" lnSpcReduction="20000"/>
          </a:bodyPr>
          <a:lstStyle/>
          <a:p>
            <a:pPr marL="0" indent="0" algn="just">
              <a:buNone/>
            </a:pPr>
            <a:r>
              <a:rPr lang="ru-RU" sz="5500" dirty="0" smtClean="0"/>
              <a:t>Итоговое сочинение </a:t>
            </a:r>
            <a:r>
              <a:rPr lang="ru-RU" sz="5500" b="1" dirty="0" err="1" smtClean="0"/>
              <a:t>литературоцентрично</a:t>
            </a:r>
            <a:r>
              <a:rPr lang="ru-RU" sz="5500" dirty="0" smtClean="0"/>
              <a:t>. При его написании следует опираться на произведения отечественной или мировой литературы – художественные произведения, дневники, мемуары, публицистику, произведения устного народного творчества (кроме малых жанров).</a:t>
            </a:r>
          </a:p>
          <a:p>
            <a:pPr marL="0" indent="0" algn="just">
              <a:buNone/>
            </a:pPr>
            <a:endParaRPr lang="ru-RU" sz="5500" dirty="0" smtClean="0"/>
          </a:p>
          <a:p>
            <a:pPr marL="0" indent="0" algn="just">
              <a:buNone/>
            </a:pPr>
            <a:r>
              <a:rPr lang="ru-RU" sz="5500" dirty="0" smtClean="0"/>
              <a:t>Рассуждение можно строить с опорой на </a:t>
            </a:r>
            <a:r>
              <a:rPr lang="ru-RU" sz="5500" b="1" dirty="0" smtClean="0"/>
              <a:t>одно</a:t>
            </a:r>
            <a:r>
              <a:rPr lang="ru-RU" sz="5500" dirty="0" smtClean="0"/>
              <a:t> произведение. Темы позволят  выпускнику выбирать литературный материал, на который он будет опираться в своих рассуждениях.</a:t>
            </a:r>
          </a:p>
          <a:p>
            <a:endParaRPr lang="ru-RU" sz="5500" dirty="0" smtClean="0"/>
          </a:p>
          <a:p>
            <a:pPr marL="0" indent="0" algn="just">
              <a:buNone/>
            </a:pPr>
            <a:r>
              <a:rPr lang="ru-RU" sz="5500" dirty="0" smtClean="0"/>
              <a:t>Привлекая  для  аргументации  произведения  отечественной  или  мировой литературы,  необходимо обязательно  использовать  элементы </a:t>
            </a:r>
            <a:r>
              <a:rPr lang="ru-RU" sz="5500" b="1" dirty="0" smtClean="0"/>
              <a:t>смыслового</a:t>
            </a:r>
            <a:r>
              <a:rPr lang="ru-RU" sz="5500" dirty="0" smtClean="0"/>
              <a:t>  </a:t>
            </a:r>
            <a:r>
              <a:rPr lang="ru-RU" sz="5500" b="1" dirty="0" smtClean="0"/>
              <a:t>анализа текста</a:t>
            </a:r>
            <a:r>
              <a:rPr lang="ru-RU" sz="5500" dirty="0" smtClean="0"/>
              <a:t>.  Анализ  текста  предполагает  выявление  отдельных  элементов художественной  формы  и  содержания.  </a:t>
            </a:r>
          </a:p>
          <a:p>
            <a:pPr marL="266700" indent="-266700" algn="just"/>
            <a:r>
              <a:rPr lang="ru-RU" sz="5500" b="1" dirty="0" smtClean="0"/>
              <a:t>Формальные</a:t>
            </a:r>
            <a:r>
              <a:rPr lang="ru-RU" sz="5500" dirty="0" smtClean="0"/>
              <a:t>  элементы художественного  текста:  стиль,  жанр,  композиция,  ритм.  </a:t>
            </a:r>
          </a:p>
          <a:p>
            <a:pPr marL="266700" indent="-266700" algn="just"/>
            <a:r>
              <a:rPr lang="ru-RU" sz="5500" b="1" dirty="0" smtClean="0"/>
              <a:t>Содержательные</a:t>
            </a:r>
            <a:r>
              <a:rPr lang="ru-RU" sz="5500" dirty="0" smtClean="0"/>
              <a:t> элементы художественного  текста: тема, идея, пафос, фабула, конфликт, характер. </a:t>
            </a:r>
          </a:p>
          <a:p>
            <a:endParaRPr lang="ru-RU" dirty="0" smtClean="0"/>
          </a:p>
          <a:p>
            <a:endParaRPr lang="ru-RU" dirty="0" smtClean="0"/>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500" b="1" dirty="0" smtClean="0"/>
              <a:t>ТРЕБОВАНИЯ К ИТОГОВОМУ СОЧИНЕНИЮ</a:t>
            </a:r>
            <a:endParaRPr lang="ru-RU" sz="2500" b="1" dirty="0"/>
          </a:p>
        </p:txBody>
      </p:sp>
      <p:sp>
        <p:nvSpPr>
          <p:cNvPr id="3" name="Содержимое 2"/>
          <p:cNvSpPr>
            <a:spLocks noGrp="1"/>
          </p:cNvSpPr>
          <p:nvPr>
            <p:ph sz="quarter" idx="1"/>
          </p:nvPr>
        </p:nvSpPr>
        <p:spPr/>
        <p:txBody>
          <a:bodyPr>
            <a:normAutofit fontScale="55000" lnSpcReduction="20000"/>
          </a:bodyPr>
          <a:lstStyle/>
          <a:p>
            <a:pPr marL="0" indent="0" algn="just">
              <a:buNone/>
            </a:pPr>
            <a:r>
              <a:rPr lang="ru-RU" dirty="0" smtClean="0">
                <a:solidFill>
                  <a:srgbClr val="C00000"/>
                </a:solidFill>
              </a:rPr>
              <a:t>К  проверке  по  критериям  оценивания  допускаются  итоговые  сочинения, соответствующие установленным требованиям. </a:t>
            </a:r>
          </a:p>
          <a:p>
            <a:pPr marL="0" indent="0" algn="just">
              <a:buNone/>
            </a:pPr>
            <a:endParaRPr lang="ru-RU" dirty="0" smtClean="0"/>
          </a:p>
          <a:p>
            <a:pPr marL="0" indent="0" algn="just">
              <a:buNone/>
            </a:pPr>
            <a:r>
              <a:rPr lang="ru-RU" b="1" dirty="0" smtClean="0"/>
              <a:t>Требование № 1.   «Объем итогового сочинения» </a:t>
            </a:r>
          </a:p>
          <a:p>
            <a:pPr marL="0" indent="0" algn="just">
              <a:buNone/>
            </a:pPr>
            <a:r>
              <a:rPr lang="ru-RU" dirty="0" smtClean="0"/>
              <a:t>Рекомендуемое количество слов – от 350.  </a:t>
            </a:r>
          </a:p>
          <a:p>
            <a:pPr marL="0" indent="0" algn="just">
              <a:buNone/>
            </a:pPr>
            <a:r>
              <a:rPr lang="ru-RU" dirty="0" smtClean="0"/>
              <a:t>Максимальное количество слов в сочинении не устанавливается. Если в сочинении менее  250  слов  (в  подсчет  включаются  все  слова,  в  том  числе  и  служебные),  то выставляется «незачет» за невыполнение требования № 1 и  «незачет» за работу в целом (такое сочинение не проверяется по критериям оценивания). </a:t>
            </a:r>
          </a:p>
          <a:p>
            <a:pPr marL="0" indent="0" algn="just">
              <a:buNone/>
            </a:pPr>
            <a:endParaRPr lang="ru-RU" dirty="0" smtClean="0"/>
          </a:p>
          <a:p>
            <a:pPr marL="0" indent="0" algn="just">
              <a:buNone/>
            </a:pPr>
            <a:r>
              <a:rPr lang="ru-RU" b="1" dirty="0" smtClean="0"/>
              <a:t>Требование № 2.   «Самостоятельность написания итогового сочинения» </a:t>
            </a:r>
          </a:p>
          <a:p>
            <a:pPr marL="0" indent="0" algn="just">
              <a:buNone/>
            </a:pPr>
            <a:r>
              <a:rPr lang="ru-RU" dirty="0" smtClean="0"/>
              <a:t>Итоговое  сочинение  выполняется  самостоятельно.  Не  допускается  списывание  сочинения  (фрагментов  сочинения)  из  какого-либо  источника  или  воспроизведение  по  памяти  чужого  текста  (работа  другого  участника,  текст,  опубликованный  в  бумажном  и (или) электронном виде, и др.). </a:t>
            </a:r>
          </a:p>
          <a:p>
            <a:pPr marL="0" indent="0" algn="just">
              <a:buNone/>
            </a:pPr>
            <a:r>
              <a:rPr lang="ru-RU" dirty="0" smtClean="0"/>
              <a:t>Допускается  прямое  или  косвенное  цитирование  с  обязательной  ссылкой  на источник (ссылка дается в свободной форме). Объем цитирования не должен превышать объем собственного текста участника. </a:t>
            </a:r>
          </a:p>
          <a:p>
            <a:pPr marL="0" indent="0" algn="just">
              <a:buNone/>
            </a:pPr>
            <a:r>
              <a:rPr lang="ru-RU" dirty="0" smtClean="0"/>
              <a:t>Если  сочинение  признано  несамостоятельным,  то  выставляется  «незачет»  за невыполнение  требования  №  2  и  «незачет»  за  работу  в  целом  (такое  сочинение  не проверяется по критериям оценивания). </a:t>
            </a:r>
          </a:p>
          <a:p>
            <a:endParaRPr lang="ru-RU" dirty="0" smtClean="0"/>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500" b="1" dirty="0" smtClean="0"/>
              <a:t>КРИТЕРИИ ОЦЕНКИ ИТОГОВОГО СОЧИНЕНИЯ</a:t>
            </a:r>
            <a:endParaRPr lang="ru-RU" sz="2500" b="1" dirty="0"/>
          </a:p>
        </p:txBody>
      </p:sp>
      <p:sp>
        <p:nvSpPr>
          <p:cNvPr id="3" name="Содержимое 2"/>
          <p:cNvSpPr>
            <a:spLocks noGrp="1"/>
          </p:cNvSpPr>
          <p:nvPr>
            <p:ph sz="quarter" idx="1"/>
          </p:nvPr>
        </p:nvSpPr>
        <p:spPr/>
        <p:txBody>
          <a:bodyPr>
            <a:noAutofit/>
          </a:bodyPr>
          <a:lstStyle/>
          <a:p>
            <a:pPr marL="0" indent="0" algn="just">
              <a:buNone/>
            </a:pPr>
            <a:r>
              <a:rPr lang="ru-RU" sz="1800" dirty="0" smtClean="0"/>
              <a:t>Итоговое сочинение, соответствующее установленным требованиям, оценивается по </a:t>
            </a:r>
            <a:r>
              <a:rPr lang="ru-RU" sz="1800" b="1" dirty="0" smtClean="0"/>
              <a:t>пяти</a:t>
            </a:r>
            <a:r>
              <a:rPr lang="ru-RU" sz="1800" dirty="0" smtClean="0"/>
              <a:t> критериям: </a:t>
            </a:r>
          </a:p>
          <a:p>
            <a:pPr marL="0" indent="0" algn="just">
              <a:buNone/>
            </a:pPr>
            <a:r>
              <a:rPr lang="ru-RU" sz="1800" dirty="0" smtClean="0"/>
              <a:t>1.   «Соответствие теме»; </a:t>
            </a:r>
          </a:p>
          <a:p>
            <a:pPr marL="0" indent="0" algn="just">
              <a:buNone/>
            </a:pPr>
            <a:r>
              <a:rPr lang="ru-RU" sz="1800" dirty="0" smtClean="0"/>
              <a:t>2.  «Аргументация. Привлечение литературного материала»; </a:t>
            </a:r>
          </a:p>
          <a:p>
            <a:pPr marL="0" indent="0" algn="just">
              <a:buNone/>
            </a:pPr>
            <a:r>
              <a:rPr lang="ru-RU" sz="1800" dirty="0" smtClean="0"/>
              <a:t>3.  «Композиция и логика рассуждения»; </a:t>
            </a:r>
          </a:p>
          <a:p>
            <a:pPr marL="0" indent="0" algn="just">
              <a:buNone/>
            </a:pPr>
            <a:r>
              <a:rPr lang="ru-RU" sz="1800" dirty="0" smtClean="0"/>
              <a:t>4.  «Качество письменной речи»; </a:t>
            </a:r>
          </a:p>
          <a:p>
            <a:pPr marL="0" indent="0" algn="just">
              <a:buNone/>
            </a:pPr>
            <a:r>
              <a:rPr lang="ru-RU" sz="1800" dirty="0" smtClean="0"/>
              <a:t>5.  «Грамотность». </a:t>
            </a:r>
          </a:p>
          <a:p>
            <a:pPr marL="0" indent="0" algn="just">
              <a:buNone/>
            </a:pPr>
            <a:endParaRPr lang="ru-RU" sz="1800" dirty="0" smtClean="0">
              <a:solidFill>
                <a:srgbClr val="C00000"/>
              </a:solidFill>
            </a:endParaRPr>
          </a:p>
          <a:p>
            <a:pPr marL="0" indent="0" algn="just">
              <a:buNone/>
            </a:pPr>
            <a:r>
              <a:rPr lang="ru-RU" sz="1800" dirty="0" smtClean="0">
                <a:solidFill>
                  <a:srgbClr val="C00000"/>
                </a:solidFill>
              </a:rPr>
              <a:t>Критерии № 1 и № 2 являются основными.  </a:t>
            </a:r>
          </a:p>
          <a:p>
            <a:pPr marL="0" indent="0" algn="just">
              <a:buNone/>
            </a:pPr>
            <a:r>
              <a:rPr lang="ru-RU" sz="1800" dirty="0" smtClean="0"/>
              <a:t>Для  получения  «зачета»  за  итоговое  сочинение  необходимо  получить  «зачет»  по критериям  №  1  и  №  2  (выставление  «незачета»  по  одному  из  этих  критериев автоматически ведет к «незачету» за работу в целом), а также дополнительно «зачет» по одному из других критериев.</a:t>
            </a:r>
            <a:r>
              <a:rPr lang="ru-RU" sz="1800" b="1" dirty="0" smtClean="0"/>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300" b="1" dirty="0" smtClean="0"/>
              <a:t>КРИТЕРИИ ОЦЕНКИ ИТОГОВОГО СОЧИНЕНИЯ</a:t>
            </a:r>
            <a:endParaRPr lang="ru-RU" sz="2300" dirty="0"/>
          </a:p>
        </p:txBody>
      </p:sp>
      <p:sp>
        <p:nvSpPr>
          <p:cNvPr id="3" name="Содержимое 2"/>
          <p:cNvSpPr>
            <a:spLocks noGrp="1"/>
          </p:cNvSpPr>
          <p:nvPr>
            <p:ph sz="quarter" idx="1"/>
          </p:nvPr>
        </p:nvSpPr>
        <p:spPr/>
        <p:txBody>
          <a:bodyPr>
            <a:normAutofit fontScale="25000" lnSpcReduction="20000"/>
          </a:bodyPr>
          <a:lstStyle/>
          <a:p>
            <a:pPr marL="0" indent="0">
              <a:buNone/>
            </a:pPr>
            <a:r>
              <a:rPr lang="ru-RU" sz="6000" b="1" dirty="0" smtClean="0"/>
              <a:t>Критерий № 1 «Соответствие теме» </a:t>
            </a:r>
          </a:p>
          <a:p>
            <a:pPr marL="0" indent="0" algn="just">
              <a:buNone/>
            </a:pPr>
            <a:r>
              <a:rPr lang="ru-RU" sz="6000" dirty="0" smtClean="0"/>
              <a:t>Данный критерий нацеливает на проверку содержания сочинения. </a:t>
            </a:r>
          </a:p>
          <a:p>
            <a:pPr marL="0" indent="0" algn="just">
              <a:buNone/>
            </a:pPr>
            <a:r>
              <a:rPr lang="ru-RU" sz="6000" dirty="0" smtClean="0"/>
              <a:t>Участник  должен  рассуждать  на  предложенную  тему,  выбрав  путь  ее  раскрытия  (например, отвечает на вопрос, поставленный в теме, или размышляет над предложенной проблемой и т.п.). </a:t>
            </a:r>
          </a:p>
          <a:p>
            <a:pPr marL="0" indent="0" algn="just">
              <a:buNone/>
            </a:pPr>
            <a:endParaRPr lang="ru-RU" sz="6000" dirty="0" smtClean="0"/>
          </a:p>
          <a:p>
            <a:pPr marL="0" indent="0" algn="just">
              <a:buNone/>
            </a:pPr>
            <a:r>
              <a:rPr lang="ru-RU" sz="6000" dirty="0" smtClean="0"/>
              <a:t>«Незачет» ставится только в случае, если сочинение не соответствует теме или в нем не прослеживается конкретной цели высказывания, то есть коммуникативного замысла. Во всех остальных случаях выставляется «зачет». </a:t>
            </a:r>
          </a:p>
          <a:p>
            <a:pPr marL="0" indent="0" algn="just">
              <a:buNone/>
            </a:pPr>
            <a:endParaRPr lang="ru-RU" sz="6000" dirty="0" smtClean="0"/>
          </a:p>
          <a:p>
            <a:pPr marL="0" indent="0" algn="just">
              <a:buNone/>
            </a:pPr>
            <a:r>
              <a:rPr lang="ru-RU" sz="6000" b="1" dirty="0" smtClean="0"/>
              <a:t>Критерий № 2 «Аргументация. Привлечение литературного материала» </a:t>
            </a:r>
          </a:p>
          <a:p>
            <a:pPr marL="0" indent="0" algn="just">
              <a:buNone/>
            </a:pPr>
            <a:r>
              <a:rPr lang="ru-RU" sz="6000" dirty="0" smtClean="0"/>
              <a:t>Данный критерий нацеливает на проверку умения строить рассуждение, доказывать свою  позицию,  подкрепляя  аргументы  примерами  из  литературного  материала.  Можно привлекать   художественные  произведения,  дневники,  мемуары,  публицистику, произведения  устного  народного  творчества  (за  исключением  малых  жанров),  другие источники отечественной или мировой литературы (достаточно опоры на  один текст). </a:t>
            </a:r>
          </a:p>
          <a:p>
            <a:pPr marL="0" indent="0" algn="just">
              <a:buNone/>
            </a:pPr>
            <a:endParaRPr lang="ru-RU" sz="6000" dirty="0" smtClean="0"/>
          </a:p>
          <a:p>
            <a:pPr marL="0" indent="0" algn="just">
              <a:buNone/>
            </a:pPr>
            <a:r>
              <a:rPr lang="ru-RU" sz="6000" dirty="0" smtClean="0"/>
              <a:t>«Незачет»  ставится  при  условии,  если  сочинение  написано  без  опоры  на литературный материал, или в нем существенно искажено содержание выбранного текста, или  литературный  материал  лишь  упоминается  в  работе  (аргументы  примерами  не подкрепляются). Во всех остальных случаях выставляется «зачет». </a:t>
            </a:r>
          </a:p>
          <a:p>
            <a:pPr marL="0" indent="0" algn="just">
              <a:buNone/>
            </a:pPr>
            <a:r>
              <a:rPr lang="ru-RU" dirty="0" smtClean="0"/>
              <a:t>.</a:t>
            </a:r>
            <a:endParaRPr lang="ru-RU"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Официальная">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Официальная">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Официальная">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267</TotalTime>
  <Words>1636</Words>
  <Application>Microsoft Office PowerPoint</Application>
  <PresentationFormat>Экран (4:3)</PresentationFormat>
  <Paragraphs>167</Paragraphs>
  <Slides>17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Официальная</vt:lpstr>
      <vt:lpstr>Нальчик, 2018 г.</vt:lpstr>
      <vt:lpstr>ОБЩАЯ  ИНФОРМАЦИЯ</vt:lpstr>
      <vt:lpstr>ОБЩАЯ  ИНФОРМАЦИЯ</vt:lpstr>
      <vt:lpstr>ОБЩАЯ  ИНФОРМАЦИЯ</vt:lpstr>
      <vt:lpstr>ОБЩАЯ  ИНФОРМАЦИЯ</vt:lpstr>
      <vt:lpstr>ЛИТЕРАТУРНЫЙ  МАТЕРИАЛ</vt:lpstr>
      <vt:lpstr>ТРЕБОВАНИЯ К ИТОГОВОМУ СОЧИНЕНИЮ</vt:lpstr>
      <vt:lpstr>КРИТЕРИИ ОЦЕНКИ ИТОГОВОГО СОЧИНЕНИЯ</vt:lpstr>
      <vt:lpstr>КРИТЕРИИ ОЦЕНКИ ИТОГОВОГО СОЧИНЕНИЯ</vt:lpstr>
      <vt:lpstr>КРИТЕРИИ ОЦЕНКИ ИТОГОВОГО СОЧИНЕНИЯ</vt:lpstr>
      <vt:lpstr>ПОДГОТОВКА К ИТОГОВОМУ СОЧИНЕНИЮ </vt:lpstr>
      <vt:lpstr>ПОДГОТОВКА К ИТОГОВОМУ СОЧИНЕНИЮ</vt:lpstr>
      <vt:lpstr>ОСОБЕННОСТИ  ЖАНРА СОЧИНЕНИЯ </vt:lpstr>
      <vt:lpstr>АЛГОРИТМ  НАПИСАНИЯ  СОЧИНЕНИЯ</vt:lpstr>
      <vt:lpstr> ПРОВЕРКА  СОЧИНЕНИЯ</vt:lpstr>
      <vt:lpstr>КОМПОЗИЦИОННАЯ И ЛОГИЧЕСКАЯ   СТРУКТУРА СОЧИНЕНИЯ </vt:lpstr>
      <vt:lpstr>ТЕМАТИЧЕСКИЕ  НАПРАВЛЕНИЯ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Admin</dc:creator>
  <cp:lastModifiedBy>User</cp:lastModifiedBy>
  <cp:revision>38</cp:revision>
  <dcterms:created xsi:type="dcterms:W3CDTF">2018-11-20T18:31:23Z</dcterms:created>
  <dcterms:modified xsi:type="dcterms:W3CDTF">2018-11-29T07:23:12Z</dcterms:modified>
</cp:coreProperties>
</file>