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64" r:id="rId3"/>
    <p:sldId id="292" r:id="rId4"/>
    <p:sldId id="273" r:id="rId5"/>
    <p:sldId id="281" r:id="rId6"/>
    <p:sldId id="293" r:id="rId7"/>
    <p:sldId id="294" r:id="rId8"/>
    <p:sldId id="295" r:id="rId9"/>
    <p:sldId id="296" r:id="rId10"/>
    <p:sldId id="297" r:id="rId11"/>
    <p:sldId id="276" r:id="rId12"/>
    <p:sldId id="277" r:id="rId13"/>
    <p:sldId id="285" r:id="rId14"/>
    <p:sldId id="287" r:id="rId15"/>
    <p:sldId id="286" r:id="rId16"/>
    <p:sldId id="288" r:id="rId17"/>
    <p:sldId id="284" r:id="rId18"/>
    <p:sldId id="289" r:id="rId19"/>
    <p:sldId id="283" r:id="rId20"/>
    <p:sldId id="290" r:id="rId21"/>
    <p:sldId id="282" r:id="rId22"/>
    <p:sldId id="291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>
        <p:scale>
          <a:sx n="94" d="100"/>
          <a:sy n="94" d="100"/>
        </p:scale>
        <p:origin x="182" y="22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FC23-B0F3-472B-8AD4-03AA0868FB99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5D0950D-8551-4265-8B43-BE9B777B484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FC23-B0F3-472B-8AD4-03AA0868FB99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0950D-8551-4265-8B43-BE9B777B48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5D0950D-8551-4265-8B43-BE9B777B484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FC23-B0F3-472B-8AD4-03AA0868FB99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FC23-B0F3-472B-8AD4-03AA0868FB99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5D0950D-8551-4265-8B43-BE9B777B484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FC23-B0F3-472B-8AD4-03AA0868FB99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5D0950D-8551-4265-8B43-BE9B777B484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766FC23-B0F3-472B-8AD4-03AA0868FB99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0950D-8551-4265-8B43-BE9B777B484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FC23-B0F3-472B-8AD4-03AA0868FB99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5D0950D-8551-4265-8B43-BE9B777B484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FC23-B0F3-472B-8AD4-03AA0868FB99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5D0950D-8551-4265-8B43-BE9B777B48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FC23-B0F3-472B-8AD4-03AA0868FB99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5D0950D-8551-4265-8B43-BE9B777B48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5D0950D-8551-4265-8B43-BE9B777B484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FC23-B0F3-472B-8AD4-03AA0868FB99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5D0950D-8551-4265-8B43-BE9B777B484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766FC23-B0F3-472B-8AD4-03AA0868FB99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766FC23-B0F3-472B-8AD4-03AA0868FB99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5D0950D-8551-4265-8B43-BE9B777B484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628632"/>
          </a:xfrm>
        </p:spPr>
        <p:txBody>
          <a:bodyPr>
            <a:noAutofit/>
          </a:bodyPr>
          <a:lstStyle/>
          <a:p>
            <a:r>
              <a:rPr lang="ru-RU" sz="1400" dirty="0" smtClean="0"/>
              <a:t>Нальчик, 2018 г.</a:t>
            </a:r>
            <a:endParaRPr lang="ru-RU" sz="1400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b="1" dirty="0" smtClean="0">
                <a:solidFill>
                  <a:srgbClr val="002060"/>
                </a:solidFill>
              </a:rPr>
              <a:t>ИТОГОВОЕ  СОЧИНЕНИЕ 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2060"/>
                </a:solidFill>
              </a:rPr>
              <a:t>2018-2019 учебный год</a:t>
            </a:r>
          </a:p>
          <a:p>
            <a:pPr algn="ctr">
              <a:buNone/>
            </a:pP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002060"/>
              </a:solidFill>
            </a:endParaRPr>
          </a:p>
          <a:p>
            <a:pPr marL="3762375" indent="0">
              <a:buNone/>
            </a:pPr>
            <a:r>
              <a:rPr lang="ru-RU" sz="2000" b="1" dirty="0" smtClean="0">
                <a:solidFill>
                  <a:srgbClr val="002060"/>
                </a:solidFill>
              </a:rPr>
              <a:t>Мякинина О.М.</a:t>
            </a:r>
          </a:p>
          <a:p>
            <a:pPr marL="3762375" indent="0">
              <a:buNone/>
            </a:pPr>
            <a:r>
              <a:rPr lang="ru-RU" sz="1600" dirty="0" smtClean="0">
                <a:solidFill>
                  <a:srgbClr val="002060"/>
                </a:solidFill>
              </a:rPr>
              <a:t>зам. руководителя Лицея для одаренных детей</a:t>
            </a:r>
          </a:p>
          <a:p>
            <a:pPr marL="3762375" indent="0">
              <a:buNone/>
            </a:pPr>
            <a:r>
              <a:rPr lang="ru-RU" sz="1600" dirty="0" smtClean="0">
                <a:solidFill>
                  <a:srgbClr val="002060"/>
                </a:solidFill>
              </a:rPr>
              <a:t>ГБОУ «ДАТ «Солнечный город» по УВР,</a:t>
            </a:r>
          </a:p>
          <a:p>
            <a:pPr marL="3762375" indent="0">
              <a:buNone/>
            </a:pPr>
            <a:r>
              <a:rPr lang="ru-RU" sz="1600" dirty="0" smtClean="0">
                <a:solidFill>
                  <a:srgbClr val="002060"/>
                </a:solidFill>
              </a:rPr>
              <a:t>кандидат филологических наук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500" b="1" dirty="0" smtClean="0"/>
              <a:t>ПРОВЕРКА  СОЧИНЕНИЯ</a:t>
            </a:r>
            <a:endParaRPr lang="ru-RU" sz="25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100" dirty="0" smtClean="0"/>
              <a:t>Заключительным этапом работы над сочинением является </a:t>
            </a:r>
            <a:r>
              <a:rPr lang="ru-RU" sz="2100" b="1" dirty="0" smtClean="0"/>
              <a:t>проверка.</a:t>
            </a:r>
          </a:p>
          <a:p>
            <a:pPr marL="0" indent="0" algn="just">
              <a:buNone/>
            </a:pPr>
            <a:endParaRPr lang="ru-RU" sz="2100" dirty="0" smtClean="0"/>
          </a:p>
          <a:p>
            <a:pPr marL="0" indent="0" algn="just">
              <a:buNone/>
            </a:pPr>
            <a:r>
              <a:rPr lang="ru-RU" sz="2100" dirty="0" smtClean="0"/>
              <a:t>Необходимо внимательно  </a:t>
            </a:r>
            <a:r>
              <a:rPr lang="ru-RU" sz="2100" b="1" dirty="0" smtClean="0"/>
              <a:t>вычитать</a:t>
            </a:r>
            <a:r>
              <a:rPr lang="ru-RU" sz="2100" dirty="0" smtClean="0"/>
              <a:t>  свою  работу (рекомендуется не менее трех раз):  </a:t>
            </a:r>
          </a:p>
          <a:p>
            <a:pPr marL="0" indent="0" algn="just"/>
            <a:r>
              <a:rPr lang="ru-RU" sz="2100" dirty="0" smtClean="0"/>
              <a:t>при первом  чтении  проверяется  содержание  сочинения;</a:t>
            </a:r>
          </a:p>
          <a:p>
            <a:pPr marL="0" indent="0" algn="just"/>
            <a:r>
              <a:rPr lang="ru-RU" sz="2100" dirty="0" smtClean="0"/>
              <a:t>при повторном  чтении  осуществляется  проверка  его  композиции  и  логики изложения  материала;</a:t>
            </a:r>
          </a:p>
          <a:p>
            <a:pPr marL="0" indent="0" algn="just"/>
            <a:r>
              <a:rPr lang="ru-RU" sz="2100" dirty="0" smtClean="0"/>
              <a:t> наконец, проверяется  речевая  и  языковая грамотность текста.  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400" dirty="0"/>
              <a:t>Композиция 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sz="2400" dirty="0" smtClean="0"/>
              <a:t>Логика </a:t>
            </a:r>
          </a:p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900" b="1" dirty="0" smtClean="0"/>
              <a:t>Вступление</a:t>
            </a:r>
          </a:p>
          <a:p>
            <a:pPr algn="just">
              <a:buNone/>
            </a:pPr>
            <a:endParaRPr lang="ru-RU" sz="1900" dirty="0" smtClean="0"/>
          </a:p>
          <a:p>
            <a:pPr algn="just">
              <a:buNone/>
            </a:pPr>
            <a:endParaRPr lang="ru-RU" sz="1900" dirty="0" smtClean="0"/>
          </a:p>
          <a:p>
            <a:pPr algn="just">
              <a:buNone/>
            </a:pPr>
            <a:r>
              <a:rPr lang="ru-RU" sz="1900" b="1" dirty="0" smtClean="0"/>
              <a:t>Основная часть  </a:t>
            </a:r>
          </a:p>
          <a:p>
            <a:pPr algn="just">
              <a:buNone/>
            </a:pPr>
            <a:endParaRPr lang="ru-RU" sz="1900" dirty="0" smtClean="0"/>
          </a:p>
          <a:p>
            <a:pPr algn="just">
              <a:buNone/>
            </a:pPr>
            <a:endParaRPr lang="ru-RU" sz="1900" dirty="0" smtClean="0"/>
          </a:p>
          <a:p>
            <a:pPr algn="just">
              <a:buNone/>
            </a:pPr>
            <a:endParaRPr lang="ru-RU" sz="2500" dirty="0" smtClean="0"/>
          </a:p>
          <a:p>
            <a:pPr algn="just">
              <a:buNone/>
            </a:pPr>
            <a:r>
              <a:rPr lang="ru-RU" sz="1900" b="1" dirty="0" smtClean="0"/>
              <a:t>Заключение</a:t>
            </a:r>
            <a:endParaRPr lang="ru-RU" sz="19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900" dirty="0" smtClean="0"/>
              <a:t>зачин, подготовка к восприятию основных мыслей работы </a:t>
            </a:r>
          </a:p>
          <a:p>
            <a:pPr marL="0" indent="0" algn="just">
              <a:buNone/>
            </a:pPr>
            <a:endParaRPr lang="ru-RU" sz="1900" dirty="0" smtClean="0"/>
          </a:p>
          <a:p>
            <a:pPr marL="0" indent="0" algn="just">
              <a:buNone/>
            </a:pPr>
            <a:r>
              <a:rPr lang="ru-RU" sz="1900" dirty="0" smtClean="0"/>
              <a:t>Тезис1: доказательства, примеры, </a:t>
            </a:r>
            <a:r>
              <a:rPr lang="ru-RU" sz="1900" dirty="0" err="1" smtClean="0"/>
              <a:t>микровывод</a:t>
            </a:r>
            <a:r>
              <a:rPr lang="ru-RU" sz="1900" dirty="0" smtClean="0"/>
              <a:t> </a:t>
            </a:r>
          </a:p>
          <a:p>
            <a:pPr marL="0" indent="0" algn="just">
              <a:buNone/>
            </a:pPr>
            <a:r>
              <a:rPr lang="ru-RU" sz="1900" dirty="0" smtClean="0"/>
              <a:t>Тезис2: доказательства, примеры, </a:t>
            </a:r>
            <a:r>
              <a:rPr lang="ru-RU" sz="1900" dirty="0" err="1" smtClean="0"/>
              <a:t>микровывод</a:t>
            </a:r>
            <a:r>
              <a:rPr lang="ru-RU" sz="1900" dirty="0" smtClean="0"/>
              <a:t>  и т.д.</a:t>
            </a:r>
          </a:p>
          <a:p>
            <a:pPr marL="0" indent="0" algn="just">
              <a:buNone/>
            </a:pPr>
            <a:endParaRPr lang="ru-RU" sz="1900" dirty="0" smtClean="0"/>
          </a:p>
          <a:p>
            <a:pPr marL="0" indent="0" algn="just">
              <a:buNone/>
            </a:pPr>
            <a:r>
              <a:rPr lang="ru-RU" sz="1900" dirty="0" smtClean="0"/>
              <a:t>вывод, обобщение по теме </a:t>
            </a:r>
            <a:endParaRPr lang="ru-RU" sz="19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/>
              <a:t>КОМПОЗИЦИОННАЯ И ЛОГИЧЕСКАЯ  </a:t>
            </a:r>
            <a:br>
              <a:rPr lang="ru-RU" sz="2000" b="1" dirty="0" smtClean="0"/>
            </a:br>
            <a:r>
              <a:rPr lang="ru-RU" sz="2000" b="1" dirty="0" smtClean="0"/>
              <a:t>СТРУКТУРА СОЧИНЕНИЯ </a:t>
            </a:r>
            <a:endParaRPr lang="ru-RU" sz="20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500" b="1" dirty="0" smtClean="0"/>
              <a:t>ТЕМАТИЧЕСКИЕ  НАПРАВЛЕНИЯ </a:t>
            </a:r>
            <a:endParaRPr lang="ru-RU" sz="25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sz="2800" dirty="0" smtClean="0"/>
          </a:p>
          <a:p>
            <a:r>
              <a:rPr lang="ru-RU" sz="2800" dirty="0" smtClean="0"/>
              <a:t>1. «Отцы и дети» </a:t>
            </a:r>
          </a:p>
          <a:p>
            <a:r>
              <a:rPr lang="ru-RU" sz="2800" dirty="0" smtClean="0"/>
              <a:t>2. «Мечта и реальность» </a:t>
            </a:r>
          </a:p>
          <a:p>
            <a:r>
              <a:rPr lang="ru-RU" sz="2800" dirty="0" smtClean="0"/>
              <a:t>3. «Месть и великодушие» </a:t>
            </a:r>
          </a:p>
          <a:p>
            <a:r>
              <a:rPr lang="ru-RU" sz="2800" dirty="0" smtClean="0"/>
              <a:t>4. «Искусство и ремесло» </a:t>
            </a:r>
          </a:p>
          <a:p>
            <a:r>
              <a:rPr lang="ru-RU" sz="2800" dirty="0" smtClean="0"/>
              <a:t>5. «Доброта и жестокость»</a:t>
            </a:r>
          </a:p>
          <a:p>
            <a:pPr>
              <a:buNone/>
            </a:pPr>
            <a:r>
              <a:rPr lang="ru-RU" sz="2800" dirty="0" smtClean="0"/>
              <a:t>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500" b="1" dirty="0" smtClean="0"/>
              <a:t>ОТЦЫ  И  ДЕТИ</a:t>
            </a:r>
            <a:endParaRPr lang="ru-RU" sz="25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b="1" dirty="0" smtClean="0"/>
              <a:t>Аспекты темы:</a:t>
            </a:r>
            <a:endParaRPr lang="ru-RU" dirty="0" smtClean="0"/>
          </a:p>
          <a:p>
            <a:pPr algn="just"/>
            <a:r>
              <a:rPr lang="ru-RU" dirty="0" smtClean="0"/>
              <a:t>Краеугольная тема мифологии разных народов мира – противоборство между поколениями (</a:t>
            </a:r>
            <a:r>
              <a:rPr lang="ru-RU" dirty="0" err="1" smtClean="0"/>
              <a:t>Хронос</a:t>
            </a:r>
            <a:r>
              <a:rPr lang="ru-RU" dirty="0" smtClean="0"/>
              <a:t>, пожирающий своих детей).</a:t>
            </a:r>
          </a:p>
          <a:p>
            <a:pPr algn="just"/>
            <a:r>
              <a:rPr lang="ru-RU" dirty="0" smtClean="0"/>
              <a:t>Натурфилософский аспект – смерть одного дает жизнь другому. Вечный двигатель смены поколений.</a:t>
            </a:r>
          </a:p>
          <a:p>
            <a:pPr algn="just"/>
            <a:r>
              <a:rPr lang="ru-RU" dirty="0" smtClean="0"/>
              <a:t>«Если бы молодость знала, если бы старость могла» (Анри </a:t>
            </a:r>
            <a:r>
              <a:rPr lang="ru-RU" dirty="0" err="1" smtClean="0"/>
              <a:t>Этьен</a:t>
            </a:r>
            <a:r>
              <a:rPr lang="ru-RU" dirty="0" smtClean="0"/>
              <a:t>). Вечный конфликт отцов и детей, как психологический парадокс. Спасти детей от ошибок, совершенных самими. И необходимость детей пройти свой путь, совершив свои ошибки.</a:t>
            </a:r>
          </a:p>
          <a:p>
            <a:pPr algn="just"/>
            <a:r>
              <a:rPr lang="ru-RU" dirty="0" smtClean="0"/>
              <a:t>Проблема «отцов и детей» на уровне поколений. И на уровне семьи. Чрезмерная, всепоглощающая родительская любовь как балласт, якорь для личности. Свобода и ограничения внутри семьи как мировоззренческая дилемма.</a:t>
            </a:r>
          </a:p>
          <a:p>
            <a:pPr algn="just"/>
            <a:r>
              <a:rPr lang="ru-RU" dirty="0" smtClean="0"/>
              <a:t>Тема «отцов и детей» в положительных смыслах: связь поколений, передача опыта, взаимоуважение; культ предков и старших (например, у кавказских народов).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500" b="1" dirty="0" smtClean="0"/>
              <a:t>ОТЦЫ  И  ДЕТИ</a:t>
            </a:r>
            <a:endParaRPr lang="ru-RU" sz="25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b="1" dirty="0" smtClean="0"/>
              <a:t>Художественные произведения: </a:t>
            </a:r>
          </a:p>
          <a:p>
            <a:r>
              <a:rPr lang="ru-RU" dirty="0" smtClean="0"/>
              <a:t>Пушкин А. С. «Капитанская дочка», «Станционный смотритель». </a:t>
            </a:r>
          </a:p>
          <a:p>
            <a:r>
              <a:rPr lang="ru-RU" dirty="0" smtClean="0"/>
              <a:t>Грибоедов А. С. «Горе от ума». </a:t>
            </a:r>
          </a:p>
          <a:p>
            <a:r>
              <a:rPr lang="ru-RU" dirty="0" smtClean="0"/>
              <a:t>Гоголь Н. В. «Тарас </a:t>
            </a:r>
            <a:r>
              <a:rPr lang="ru-RU" dirty="0" err="1" smtClean="0"/>
              <a:t>Бульба</a:t>
            </a:r>
            <a:r>
              <a:rPr lang="ru-RU" dirty="0" smtClean="0"/>
              <a:t>». </a:t>
            </a:r>
          </a:p>
          <a:p>
            <a:r>
              <a:rPr lang="ru-RU" dirty="0" smtClean="0"/>
              <a:t>Достоевский Ф. М. «Преступление и наказание». </a:t>
            </a:r>
          </a:p>
          <a:p>
            <a:r>
              <a:rPr lang="ru-RU" dirty="0" smtClean="0"/>
              <a:t>Толстой Л. Н. «Детство», «Война и мир». </a:t>
            </a:r>
          </a:p>
          <a:p>
            <a:r>
              <a:rPr lang="ru-RU" dirty="0" smtClean="0"/>
              <a:t>Гончаров И. А. «Обыкновенная история», «Обломов». </a:t>
            </a:r>
          </a:p>
          <a:p>
            <a:r>
              <a:rPr lang="ru-RU" dirty="0" smtClean="0"/>
              <a:t>Тургенев И. С. «Отцы и дети». </a:t>
            </a:r>
          </a:p>
          <a:p>
            <a:r>
              <a:rPr lang="ru-RU" dirty="0" smtClean="0"/>
              <a:t>Гарин-Михайловский Н. М. «Детство </a:t>
            </a:r>
            <a:r>
              <a:rPr lang="ru-RU" dirty="0" err="1" smtClean="0"/>
              <a:t>Тѐмы</a:t>
            </a:r>
            <a:r>
              <a:rPr lang="ru-RU" dirty="0" smtClean="0"/>
              <a:t>». </a:t>
            </a:r>
          </a:p>
          <a:p>
            <a:r>
              <a:rPr lang="ru-RU" dirty="0" smtClean="0"/>
              <a:t>Шолохов М. А. «Тихий Дон». </a:t>
            </a:r>
          </a:p>
          <a:p>
            <a:r>
              <a:rPr lang="ru-RU" dirty="0" smtClean="0"/>
              <a:t>Пермяк Е. А. «Мама и мы». </a:t>
            </a:r>
          </a:p>
          <a:p>
            <a:r>
              <a:rPr lang="ru-RU" dirty="0" smtClean="0"/>
              <a:t>Паустовский К. Г. «Телеграмма». </a:t>
            </a:r>
          </a:p>
          <a:p>
            <a:r>
              <a:rPr lang="ru-RU" dirty="0" smtClean="0"/>
              <a:t>Распутин В. Г. «Прощание с </a:t>
            </a:r>
            <a:r>
              <a:rPr lang="ru-RU" dirty="0" err="1" smtClean="0"/>
              <a:t>Матѐрой</a:t>
            </a:r>
            <a:r>
              <a:rPr lang="ru-RU" dirty="0" smtClean="0"/>
              <a:t>». </a:t>
            </a:r>
          </a:p>
          <a:p>
            <a:r>
              <a:rPr lang="ru-RU" dirty="0" smtClean="0"/>
              <a:t>Алексин А. А. «А тем временем где-то…», «Раздел имущества», «Безумная Евдокия». </a:t>
            </a:r>
          </a:p>
          <a:p>
            <a:r>
              <a:rPr lang="ru-RU" dirty="0" smtClean="0"/>
              <a:t>Яковлев Ю. Я. «Сыновья </a:t>
            </a:r>
            <a:r>
              <a:rPr lang="ru-RU" dirty="0" err="1" smtClean="0"/>
              <a:t>Пешеходова</a:t>
            </a:r>
            <a:r>
              <a:rPr lang="ru-RU" dirty="0" smtClean="0"/>
              <a:t>», «Сердце земли». </a:t>
            </a:r>
          </a:p>
          <a:p>
            <a:r>
              <a:rPr lang="ru-RU" dirty="0" smtClean="0"/>
              <a:t>Екимов Б. П. «Ночь исцеления», «Говори, мама, говори…», «Не ругай меня», «Беженка» 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500" b="1" dirty="0" smtClean="0"/>
              <a:t>МЕЧТА  И  РЕАЛЬНОСТЬ</a:t>
            </a:r>
            <a:endParaRPr lang="ru-RU" sz="25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1900" b="1" dirty="0" smtClean="0"/>
              <a:t>Аспекты темы:</a:t>
            </a:r>
            <a:endParaRPr lang="ru-RU" sz="1900" dirty="0" smtClean="0"/>
          </a:p>
          <a:p>
            <a:pPr algn="just"/>
            <a:r>
              <a:rPr lang="ru-RU" sz="1900" dirty="0" smtClean="0"/>
              <a:t>Мечта как двигатель прогресса человечества.</a:t>
            </a:r>
          </a:p>
          <a:p>
            <a:pPr algn="just"/>
            <a:r>
              <a:rPr lang="ru-RU" sz="1900" dirty="0" smtClean="0"/>
              <a:t>Мечта – «лакмусовая бумажка» личности человека. Каков человек – такова и мечта.  </a:t>
            </a:r>
          </a:p>
          <a:p>
            <a:pPr algn="just"/>
            <a:r>
              <a:rPr lang="ru-RU" sz="1900" dirty="0" smtClean="0"/>
              <a:t>Мечтатель-одиночка, противостоящий общественному мнению.</a:t>
            </a:r>
          </a:p>
          <a:p>
            <a:pPr algn="just"/>
            <a:r>
              <a:rPr lang="ru-RU" sz="1900" dirty="0" smtClean="0"/>
              <a:t>Мечта индивидуальная и мечта коллективная (утопия, антиутопия, революция).</a:t>
            </a:r>
          </a:p>
          <a:p>
            <a:pPr algn="just"/>
            <a:r>
              <a:rPr lang="ru-RU" sz="1900" dirty="0" smtClean="0"/>
              <a:t>Мечта в отрицательном понимании (бесплотные мечты, бездействие, лень, «замки из песка», «воздушные замки» и т.п.).</a:t>
            </a:r>
          </a:p>
          <a:p>
            <a:pPr algn="just"/>
            <a:r>
              <a:rPr lang="ru-RU" sz="1900" dirty="0" smtClean="0"/>
              <a:t>Крах мечты. Встреча мечты и реальности.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500" b="1" dirty="0" smtClean="0"/>
              <a:t>МЕЧТА И РЕАЛЬНОСТЬ</a:t>
            </a:r>
            <a:endParaRPr lang="ru-RU" sz="25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500" b="1" dirty="0" smtClean="0"/>
              <a:t>Художественные произведения: </a:t>
            </a:r>
          </a:p>
          <a:p>
            <a:r>
              <a:rPr lang="ru-RU" sz="1500" dirty="0" smtClean="0"/>
              <a:t>Лермонтов М.Ю. «Мцыри» </a:t>
            </a:r>
          </a:p>
          <a:p>
            <a:r>
              <a:rPr lang="ru-RU" sz="1500" dirty="0" smtClean="0"/>
              <a:t>Гоголь Н.В. </a:t>
            </a:r>
            <a:r>
              <a:rPr lang="ru-RU" sz="1500" dirty="0" err="1" smtClean="0"/>
              <a:t>«Мѐртвые </a:t>
            </a:r>
            <a:r>
              <a:rPr lang="ru-RU" sz="1500" dirty="0" smtClean="0"/>
              <a:t>души» </a:t>
            </a:r>
          </a:p>
          <a:p>
            <a:r>
              <a:rPr lang="ru-RU" sz="1500" dirty="0" smtClean="0"/>
              <a:t>Гончаров И.А. «Обломов»  </a:t>
            </a:r>
          </a:p>
          <a:p>
            <a:r>
              <a:rPr lang="ru-RU" sz="1500" dirty="0" smtClean="0"/>
              <a:t>Островский А.Н. «Гроза» </a:t>
            </a:r>
          </a:p>
          <a:p>
            <a:r>
              <a:rPr lang="ru-RU" sz="1500" dirty="0" smtClean="0"/>
              <a:t>Толстой Л.Н. «Война и мир» </a:t>
            </a:r>
          </a:p>
          <a:p>
            <a:r>
              <a:rPr lang="ru-RU" sz="1500" dirty="0" smtClean="0"/>
              <a:t>Чехов А.П. «Крыжовник», «</a:t>
            </a:r>
            <a:r>
              <a:rPr lang="ru-RU" sz="1500" dirty="0" err="1" smtClean="0"/>
              <a:t>Ионыч</a:t>
            </a:r>
            <a:r>
              <a:rPr lang="ru-RU" sz="1500" dirty="0" smtClean="0"/>
              <a:t>», «</a:t>
            </a:r>
            <a:r>
              <a:rPr lang="ru-RU" sz="1500" dirty="0" err="1" smtClean="0"/>
              <a:t>Вишнѐвый </a:t>
            </a:r>
            <a:r>
              <a:rPr lang="ru-RU" sz="1500" dirty="0" smtClean="0"/>
              <a:t>сад», «Чайка»  </a:t>
            </a:r>
          </a:p>
          <a:p>
            <a:r>
              <a:rPr lang="ru-RU" sz="1500" dirty="0" smtClean="0"/>
              <a:t>Горький А.М. «Старуха </a:t>
            </a:r>
            <a:r>
              <a:rPr lang="ru-RU" sz="1500" dirty="0" err="1" smtClean="0"/>
              <a:t>Изергиль</a:t>
            </a:r>
            <a:r>
              <a:rPr lang="ru-RU" sz="1500" dirty="0" smtClean="0"/>
              <a:t>», «На дне»  </a:t>
            </a:r>
          </a:p>
          <a:p>
            <a:r>
              <a:rPr lang="ru-RU" sz="1500" dirty="0" smtClean="0"/>
              <a:t>Замятин Е.И. «Мы» </a:t>
            </a:r>
          </a:p>
          <a:p>
            <a:r>
              <a:rPr lang="ru-RU" sz="1500" dirty="0" smtClean="0"/>
              <a:t>Грин А.С. «Алые паруса», «</a:t>
            </a:r>
            <a:r>
              <a:rPr lang="ru-RU" sz="1500" dirty="0" err="1" smtClean="0"/>
              <a:t>Зелѐная </a:t>
            </a:r>
            <a:r>
              <a:rPr lang="ru-RU" sz="1500" dirty="0" smtClean="0"/>
              <a:t>лампа» </a:t>
            </a:r>
          </a:p>
          <a:p>
            <a:r>
              <a:rPr lang="ru-RU" sz="1500" dirty="0" smtClean="0"/>
              <a:t>Булгаков М.А. «Мастер и Маргарита» </a:t>
            </a:r>
          </a:p>
          <a:p>
            <a:r>
              <a:rPr lang="ru-RU" sz="1500" dirty="0" smtClean="0"/>
              <a:t>Каверин В.А. «Два капитана» </a:t>
            </a:r>
          </a:p>
          <a:p>
            <a:r>
              <a:rPr lang="ru-RU" sz="1500" dirty="0" smtClean="0"/>
              <a:t>Полевой Б.Н. «Повесть о настоящем человеке» </a:t>
            </a:r>
            <a:endParaRPr lang="ru-RU" sz="1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500" b="1" dirty="0" smtClean="0"/>
              <a:t>МЕСТЬ  И  ВЕЛИКОДУШИЕ</a:t>
            </a:r>
            <a:endParaRPr lang="ru-RU" sz="25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b="1" dirty="0" smtClean="0"/>
              <a:t>Аспекты темы:</a:t>
            </a:r>
            <a:endParaRPr lang="ru-RU" dirty="0" smtClean="0"/>
          </a:p>
          <a:p>
            <a:pPr algn="just"/>
            <a:r>
              <a:rPr lang="ru-RU" dirty="0" smtClean="0"/>
              <a:t>«Око за око, зуб за зуб». Онтологический (бытовой) аспект проблемы.</a:t>
            </a:r>
          </a:p>
          <a:p>
            <a:pPr algn="just"/>
            <a:r>
              <a:rPr lang="ru-RU" dirty="0" smtClean="0"/>
              <a:t>Религиозный аспект. Великодушие и всепрощение как христианская доктрина (Ф.М.Достоевский, Л.Н.Толстой) . </a:t>
            </a:r>
          </a:p>
          <a:p>
            <a:pPr algn="just"/>
            <a:r>
              <a:rPr lang="ru-RU" dirty="0" smtClean="0"/>
              <a:t>Месть как одержимость. Путь к саморазрушению и самоуничтожению.</a:t>
            </a:r>
          </a:p>
          <a:p>
            <a:pPr algn="just"/>
            <a:r>
              <a:rPr lang="ru-RU" dirty="0" smtClean="0"/>
              <a:t>Праведная, справедливая месть (проза о ВОВ, «Баллада о ненависти» В.Высоцкого).</a:t>
            </a:r>
          </a:p>
          <a:p>
            <a:pPr algn="just"/>
            <a:r>
              <a:rPr lang="ru-RU" dirty="0" smtClean="0"/>
              <a:t>Двойственность человеческой натуры. Способность мстить и ненавидеть уживается с великодушием внутри одного человека (Маргарита, мстящая литературным критикам, и Маргарита, просящая за  Фриду).</a:t>
            </a:r>
          </a:p>
          <a:p>
            <a:pPr algn="just"/>
            <a:r>
              <a:rPr lang="ru-RU" dirty="0" smtClean="0"/>
              <a:t>Месть как человеческое наказание на Земле и наказание божие в трансцендентном мире. Имеет ли право человек вершить свой собственный суд?</a:t>
            </a:r>
          </a:p>
          <a:p>
            <a:pPr algn="just"/>
            <a:r>
              <a:rPr lang="ru-RU" dirty="0" smtClean="0"/>
              <a:t>Месть как подлость, зависть. Месть как справедливость.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500" b="1" dirty="0" smtClean="0"/>
              <a:t>МЕСТЬ  И  ВЕЛИКОДУШИЕ </a:t>
            </a:r>
            <a:endParaRPr lang="ru-RU" sz="25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1400" b="1" dirty="0" smtClean="0"/>
              <a:t>Художественные произведения: </a:t>
            </a:r>
          </a:p>
          <a:p>
            <a:r>
              <a:rPr lang="ru-RU" sz="1400" dirty="0" smtClean="0"/>
              <a:t>Пушкин  А.С.  «Капитанская  дочка», «Дубровский»,  «Моцарт  и Сальери»,  «Выстрел»,  «Евгений Онегин» </a:t>
            </a:r>
          </a:p>
          <a:p>
            <a:r>
              <a:rPr lang="ru-RU" sz="1400" dirty="0" smtClean="0"/>
              <a:t>Грибоедов А.С.  «Горе от ума» </a:t>
            </a:r>
          </a:p>
          <a:p>
            <a:r>
              <a:rPr lang="ru-RU" sz="1400" dirty="0" smtClean="0"/>
              <a:t>Гоголь Н.В. «Тарас  </a:t>
            </a:r>
            <a:r>
              <a:rPr lang="ru-RU" sz="1400" dirty="0" err="1" smtClean="0"/>
              <a:t>Бульба</a:t>
            </a:r>
            <a:r>
              <a:rPr lang="ru-RU" sz="1400" dirty="0" smtClean="0"/>
              <a:t>» </a:t>
            </a:r>
          </a:p>
          <a:p>
            <a:r>
              <a:rPr lang="ru-RU" sz="1400" dirty="0" smtClean="0"/>
              <a:t>Лермонтов М.Ю. «Песня  про царя  Ивана  Васильевича,  молодого опричника  и удалого купца Калашникова»,  «Герой нашего времени»,  «Маскарад» </a:t>
            </a:r>
          </a:p>
          <a:p>
            <a:r>
              <a:rPr lang="ru-RU" sz="1400" dirty="0" smtClean="0"/>
              <a:t>Толстой  Л.Н. «Война  и мир»   </a:t>
            </a:r>
          </a:p>
          <a:p>
            <a:r>
              <a:rPr lang="ru-RU" sz="1400" dirty="0" smtClean="0"/>
              <a:t>Лесков Н.С. «Леди Макбет </a:t>
            </a:r>
            <a:r>
              <a:rPr lang="ru-RU" sz="1400" dirty="0" err="1" smtClean="0"/>
              <a:t>Мценского</a:t>
            </a:r>
            <a:r>
              <a:rPr lang="ru-RU" sz="1400" dirty="0" smtClean="0"/>
              <a:t> уезда» </a:t>
            </a:r>
          </a:p>
          <a:p>
            <a:r>
              <a:rPr lang="ru-RU" sz="1400" dirty="0" smtClean="0"/>
              <a:t>Куприн  А.И.  «</a:t>
            </a:r>
            <a:r>
              <a:rPr lang="ru-RU" sz="1400" dirty="0" err="1" smtClean="0"/>
              <a:t>Суламифь</a:t>
            </a:r>
            <a:r>
              <a:rPr lang="ru-RU" sz="1400" dirty="0" smtClean="0"/>
              <a:t>» </a:t>
            </a:r>
          </a:p>
          <a:p>
            <a:r>
              <a:rPr lang="ru-RU" sz="1400" dirty="0" smtClean="0"/>
              <a:t>Горький  А.М.  «Старуха  </a:t>
            </a:r>
            <a:r>
              <a:rPr lang="ru-RU" sz="1400" dirty="0" err="1" smtClean="0"/>
              <a:t>Изергиль</a:t>
            </a:r>
            <a:r>
              <a:rPr lang="ru-RU" sz="1400" dirty="0" smtClean="0"/>
              <a:t>»,  «</a:t>
            </a:r>
            <a:r>
              <a:rPr lang="ru-RU" sz="1400" dirty="0" err="1" smtClean="0"/>
              <a:t>Челкаш</a:t>
            </a:r>
            <a:r>
              <a:rPr lang="ru-RU" sz="1400" dirty="0" smtClean="0"/>
              <a:t>»,  «На дне» </a:t>
            </a:r>
          </a:p>
          <a:p>
            <a:r>
              <a:rPr lang="ru-RU" sz="1400" dirty="0" smtClean="0"/>
              <a:t>Булгаков  М.А.  «Мастер и Маргарита» </a:t>
            </a:r>
          </a:p>
          <a:p>
            <a:r>
              <a:rPr lang="ru-RU" sz="1400" dirty="0" smtClean="0"/>
              <a:t>Каверин  В.А.  «Два капитана» </a:t>
            </a:r>
          </a:p>
          <a:p>
            <a:r>
              <a:rPr lang="ru-RU" sz="1400" dirty="0" err="1" smtClean="0"/>
              <a:t>Закруткин</a:t>
            </a:r>
            <a:r>
              <a:rPr lang="ru-RU" sz="1400" dirty="0" smtClean="0"/>
              <a:t>  В.А.  «Матерь человеческая» </a:t>
            </a:r>
          </a:p>
          <a:p>
            <a:r>
              <a:rPr lang="ru-RU" sz="1400" dirty="0" smtClean="0"/>
              <a:t>Екимов  Б.П. «Не ругай  меня» </a:t>
            </a:r>
          </a:p>
          <a:p>
            <a:r>
              <a:rPr lang="ru-RU" sz="1400" dirty="0" smtClean="0"/>
              <a:t>Пронин  В.А.  «Ворошиловский  стрелок» </a:t>
            </a:r>
          </a:p>
          <a:p>
            <a:r>
              <a:rPr lang="ru-RU" sz="1400" dirty="0" smtClean="0"/>
              <a:t>Рубина  Д.И. «Белая голубка Кордовы» </a:t>
            </a:r>
          </a:p>
          <a:p>
            <a:r>
              <a:rPr lang="ru-RU" sz="1400" dirty="0" smtClean="0"/>
              <a:t>Шекспир  У. «Гамлет»,  «Отелло» </a:t>
            </a:r>
            <a:endParaRPr lang="ru-RU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500" b="1" dirty="0" smtClean="0"/>
              <a:t>ИСКУССТВО  И  РЕМЕСЛО</a:t>
            </a:r>
            <a:endParaRPr lang="ru-RU" sz="25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1900" b="1" dirty="0" smtClean="0"/>
              <a:t>Аспекты темы:</a:t>
            </a:r>
            <a:endParaRPr lang="ru-RU" sz="1900" dirty="0" smtClean="0"/>
          </a:p>
          <a:p>
            <a:pPr algn="just"/>
            <a:r>
              <a:rPr lang="ru-RU" sz="1900" dirty="0" smtClean="0"/>
              <a:t>Моцарт и Сальери – извечные  антагонисты. «Талант  и гений. Талант попадает в цель, в которую никто не может попасть. Гений попадает в цель, которую никто не видит».</a:t>
            </a:r>
          </a:p>
          <a:p>
            <a:pPr algn="just"/>
            <a:r>
              <a:rPr lang="ru-RU" sz="1900" dirty="0" smtClean="0"/>
              <a:t>Предназначение художника.</a:t>
            </a:r>
          </a:p>
          <a:p>
            <a:pPr algn="just"/>
            <a:r>
              <a:rPr lang="ru-RU" sz="1900" dirty="0" smtClean="0"/>
              <a:t>Вдохновение и труд. Грань между искусством и ремеслом. </a:t>
            </a:r>
            <a:r>
              <a:rPr lang="ru-RU" sz="1900" dirty="0" err="1" smtClean="0"/>
              <a:t>Творцы-трудоголики</a:t>
            </a:r>
            <a:r>
              <a:rPr lang="ru-RU" sz="1900" dirty="0" smtClean="0"/>
              <a:t>, не ждущие вдохновения (А.Пушкин, М.Цветаева, Л.Толстой).</a:t>
            </a:r>
          </a:p>
          <a:p>
            <a:pPr algn="just"/>
            <a:r>
              <a:rPr lang="ru-RU" sz="1900" dirty="0" smtClean="0"/>
              <a:t>Искусство и ремесло в жизни человечества. Что нужнее? Что отличает человека от животного? Необходимая утилитарность или необходимая бесполезность. Искусство как пища для ума и души.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500" b="1" dirty="0" smtClean="0"/>
              <a:t>СПЕЦИФИКА  ИТОГОВОГО  СОЧИНЕНИЯ</a:t>
            </a:r>
            <a:endParaRPr lang="ru-RU" sz="25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30910"/>
          </a:xfrm>
        </p:spPr>
        <p:txBody>
          <a:bodyPr>
            <a:noAutofit/>
          </a:bodyPr>
          <a:lstStyle/>
          <a:p>
            <a:pPr marL="266700" indent="-266700" algn="just">
              <a:buNone/>
            </a:pPr>
            <a:r>
              <a:rPr lang="ru-RU" sz="1900" b="1" dirty="0" smtClean="0"/>
              <a:t>Итоговое  сочинение </a:t>
            </a:r>
            <a:r>
              <a:rPr lang="ru-RU" sz="1900" dirty="0" smtClean="0"/>
              <a:t>является:</a:t>
            </a:r>
          </a:p>
          <a:p>
            <a:pPr marL="266700" indent="-266700" algn="just"/>
            <a:r>
              <a:rPr lang="ru-RU" sz="1900" dirty="0" smtClean="0"/>
              <a:t>допуском к государственной итоговой аттестации (оценка школы:  </a:t>
            </a:r>
            <a:r>
              <a:rPr lang="ru-RU" sz="1900" b="1" dirty="0" smtClean="0"/>
              <a:t>«зачёт» / «незачёт»)</a:t>
            </a:r>
            <a:r>
              <a:rPr lang="ru-RU" sz="1900" dirty="0" smtClean="0"/>
              <a:t>.  </a:t>
            </a:r>
            <a:r>
              <a:rPr lang="ru-RU" sz="1900" dirty="0" smtClean="0">
                <a:solidFill>
                  <a:srgbClr val="C00000"/>
                </a:solidFill>
              </a:rPr>
              <a:t>К сдаче ЕГЭ допускаются только выпускники, получившие «зачёт»</a:t>
            </a:r>
            <a:r>
              <a:rPr lang="ru-RU" sz="1900" dirty="0" smtClean="0"/>
              <a:t>;</a:t>
            </a:r>
          </a:p>
          <a:p>
            <a:pPr marL="266700" indent="-266700" algn="just"/>
            <a:r>
              <a:rPr lang="ru-RU" sz="1900" dirty="0" smtClean="0"/>
              <a:t>оценкой индивидуальных достижений  абитуриентов (оценка вуза: </a:t>
            </a:r>
            <a:r>
              <a:rPr lang="ru-RU" sz="1900" b="1" dirty="0" smtClean="0"/>
              <a:t>до 10 баллов к ЕГЭ</a:t>
            </a:r>
            <a:r>
              <a:rPr lang="ru-RU" sz="1900" dirty="0" smtClean="0"/>
              <a:t>, если вуз принял такое решение. Учет результатов сочинений в вузах осуществляется по желанию абитуриента и решению вуза).</a:t>
            </a:r>
          </a:p>
          <a:p>
            <a:pPr marL="0" indent="0" algn="just">
              <a:buNone/>
            </a:pPr>
            <a:endParaRPr lang="ru-RU" sz="1900" b="1" dirty="0" smtClean="0"/>
          </a:p>
          <a:p>
            <a:pPr marL="0" indent="0" algn="just">
              <a:buNone/>
            </a:pPr>
            <a:r>
              <a:rPr lang="ru-RU" sz="1900" b="1" dirty="0" smtClean="0"/>
              <a:t>Время написания сочинения </a:t>
            </a:r>
            <a:r>
              <a:rPr lang="ru-RU" sz="1900" dirty="0" smtClean="0"/>
              <a:t>– </a:t>
            </a:r>
            <a:r>
              <a:rPr lang="ru-RU" sz="1900" b="1" dirty="0" smtClean="0"/>
              <a:t> </a:t>
            </a:r>
            <a:r>
              <a:rPr lang="ru-RU" sz="1900" dirty="0" smtClean="0">
                <a:solidFill>
                  <a:srgbClr val="C00000"/>
                </a:solidFill>
              </a:rPr>
              <a:t>3 часа 55 минут</a:t>
            </a:r>
          </a:p>
          <a:p>
            <a:pPr marL="0" indent="0" algn="just">
              <a:buNone/>
            </a:pPr>
            <a:r>
              <a:rPr lang="ru-RU" sz="1900" dirty="0" smtClean="0"/>
              <a:t>Экзаменационный комплект включает </a:t>
            </a:r>
            <a:r>
              <a:rPr lang="ru-RU" sz="1900" b="1" dirty="0" smtClean="0"/>
              <a:t>5 тем </a:t>
            </a:r>
            <a:r>
              <a:rPr lang="ru-RU" sz="1900" dirty="0" smtClean="0"/>
              <a:t>сочинений из закрытого перечня (по одной теме от каждого открытого тематического направления).  </a:t>
            </a:r>
          </a:p>
          <a:p>
            <a:pPr marL="0" indent="0" algn="just">
              <a:buNone/>
            </a:pPr>
            <a:r>
              <a:rPr lang="ru-RU" sz="1900" b="1" dirty="0" smtClean="0"/>
              <a:t>Формулировки</a:t>
            </a:r>
            <a:r>
              <a:rPr lang="ru-RU" sz="1900" dirty="0" smtClean="0"/>
              <a:t> </a:t>
            </a:r>
            <a:r>
              <a:rPr lang="ru-RU" sz="1900" b="1" dirty="0" smtClean="0"/>
              <a:t>тем</a:t>
            </a:r>
            <a:r>
              <a:rPr lang="ru-RU" sz="1900" dirty="0" smtClean="0"/>
              <a:t> могут быть разные: констатирующие, цитатные, в форме вопроса.</a:t>
            </a:r>
          </a:p>
          <a:p>
            <a:pPr marL="266700" indent="-266700" algn="just"/>
            <a:endParaRPr lang="ru-RU" sz="2000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500" b="1" dirty="0" smtClean="0"/>
              <a:t>ИСКУССТВО  И  РЕМЕСЛО</a:t>
            </a:r>
            <a:endParaRPr lang="ru-RU" sz="25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 algn="just">
              <a:buNone/>
            </a:pPr>
            <a:r>
              <a:rPr lang="ru-RU" sz="2800" b="1" dirty="0" smtClean="0"/>
              <a:t>Художественные произведения: </a:t>
            </a:r>
          </a:p>
          <a:p>
            <a:pPr algn="just"/>
            <a:r>
              <a:rPr lang="ru-RU" dirty="0" smtClean="0"/>
              <a:t>Пушкин  А.С.  «Моцарт  и Сальери»,  «Пророк»,  «Поэт и толпа»,  «Разговор книгопродавца  с поэтом» </a:t>
            </a:r>
          </a:p>
          <a:p>
            <a:pPr algn="just"/>
            <a:r>
              <a:rPr lang="ru-RU" dirty="0" smtClean="0"/>
              <a:t>Гоголь Н.В. «Портрет» </a:t>
            </a:r>
          </a:p>
          <a:p>
            <a:pPr algn="just"/>
            <a:r>
              <a:rPr lang="ru-RU" dirty="0" smtClean="0"/>
              <a:t>Тургенев  И.С. «Отцы  и дети» </a:t>
            </a:r>
          </a:p>
          <a:p>
            <a:pPr algn="just"/>
            <a:r>
              <a:rPr lang="ru-RU" dirty="0" smtClean="0"/>
              <a:t>Толстой  Л.Н. «Война  и мир»,  «Альберт» </a:t>
            </a:r>
          </a:p>
          <a:p>
            <a:pPr algn="just"/>
            <a:r>
              <a:rPr lang="ru-RU" dirty="0" smtClean="0"/>
              <a:t>Успенский  Г.Н. «Выпрямила» </a:t>
            </a:r>
          </a:p>
          <a:p>
            <a:pPr algn="just"/>
            <a:r>
              <a:rPr lang="ru-RU" dirty="0" smtClean="0"/>
              <a:t>Лесков Н.С. «Тупейный  художник» </a:t>
            </a:r>
          </a:p>
          <a:p>
            <a:pPr algn="just"/>
            <a:r>
              <a:rPr lang="ru-RU" dirty="0" smtClean="0"/>
              <a:t>Чехов А.П.  «Скрипка  Ротшильда» </a:t>
            </a:r>
          </a:p>
          <a:p>
            <a:pPr algn="just"/>
            <a:r>
              <a:rPr lang="ru-RU" dirty="0" smtClean="0"/>
              <a:t>Замятин  Е.И. «Мы» </a:t>
            </a:r>
          </a:p>
          <a:p>
            <a:pPr algn="just"/>
            <a:r>
              <a:rPr lang="ru-RU" dirty="0" smtClean="0"/>
              <a:t>Куприн  А.И.  «Гранатовый  браслет»,  «Гамбринус»,  «На  покое» </a:t>
            </a:r>
          </a:p>
          <a:p>
            <a:pPr algn="just"/>
            <a:r>
              <a:rPr lang="ru-RU" dirty="0" smtClean="0"/>
              <a:t>Короленко  В.Г. «Слепой  музыкант» </a:t>
            </a:r>
          </a:p>
          <a:p>
            <a:pPr algn="just"/>
            <a:r>
              <a:rPr lang="ru-RU" dirty="0" smtClean="0"/>
              <a:t>Вересаев В.В. «Мать» </a:t>
            </a:r>
          </a:p>
          <a:p>
            <a:pPr algn="just"/>
            <a:r>
              <a:rPr lang="ru-RU" dirty="0" smtClean="0"/>
              <a:t>Булгаков  М.А.  «Мастер и Маргарита» </a:t>
            </a:r>
          </a:p>
          <a:p>
            <a:pPr algn="just"/>
            <a:r>
              <a:rPr lang="ru-RU" dirty="0" smtClean="0"/>
              <a:t>Набоков В.В. «Музыка» </a:t>
            </a:r>
          </a:p>
          <a:p>
            <a:pPr algn="just"/>
            <a:r>
              <a:rPr lang="ru-RU" dirty="0" smtClean="0"/>
              <a:t>Пастернак  Б.Л. «Доктор Живаго» </a:t>
            </a:r>
          </a:p>
          <a:p>
            <a:pPr algn="just"/>
            <a:r>
              <a:rPr lang="ru-RU" dirty="0" smtClean="0"/>
              <a:t>Паустовский  К.Г. «Акварельные  краски» </a:t>
            </a:r>
          </a:p>
          <a:p>
            <a:pPr algn="just"/>
            <a:r>
              <a:rPr lang="ru-RU" dirty="0" smtClean="0"/>
              <a:t>Кривин  Ф.Д. «Художник» </a:t>
            </a:r>
          </a:p>
          <a:p>
            <a:pPr algn="just"/>
            <a:r>
              <a:rPr lang="ru-RU" dirty="0" smtClean="0"/>
              <a:t>Рубина  Д.И. «Концерт  по </a:t>
            </a:r>
            <a:r>
              <a:rPr lang="ru-RU" dirty="0" err="1" smtClean="0"/>
              <a:t>путѐвке </a:t>
            </a:r>
            <a:r>
              <a:rPr lang="ru-RU" dirty="0" smtClean="0"/>
              <a:t>―Общества  книголюбов―» 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500" b="1" dirty="0" smtClean="0"/>
              <a:t>ДОБРОТА  И  ЖЕСТОКОСТЬ</a:t>
            </a:r>
            <a:endParaRPr lang="ru-RU" sz="25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b="1" dirty="0" smtClean="0"/>
              <a:t>Аспекты темы:</a:t>
            </a:r>
            <a:endParaRPr lang="ru-RU" dirty="0" smtClean="0"/>
          </a:p>
          <a:p>
            <a:pPr algn="just"/>
            <a:r>
              <a:rPr lang="ru-RU" dirty="0" smtClean="0"/>
              <a:t>Доброта как жертвенность, умение забыть о собственном благе.</a:t>
            </a:r>
          </a:p>
          <a:p>
            <a:pPr algn="just"/>
            <a:r>
              <a:rPr lang="ru-RU" dirty="0" smtClean="0"/>
              <a:t>Вопрос об истинности доброты. Доброта напоказ.</a:t>
            </a:r>
          </a:p>
          <a:p>
            <a:pPr algn="just"/>
            <a:r>
              <a:rPr lang="ru-RU" dirty="0" smtClean="0"/>
              <a:t>Понятие «Добро с кулаками». Что есть добро – смирение или деятельная борьба со злом?</a:t>
            </a:r>
          </a:p>
          <a:p>
            <a:pPr algn="just"/>
            <a:r>
              <a:rPr lang="ru-RU" dirty="0" smtClean="0"/>
              <a:t>Считать ли добротой неделание зла («Я добрый, но добра не сделал никому» К.Никольский, «ибо ты не холоден и не горяч…»).</a:t>
            </a:r>
          </a:p>
          <a:p>
            <a:pPr algn="just"/>
            <a:r>
              <a:rPr lang="ru-RU" dirty="0" smtClean="0"/>
              <a:t>Добро как самое действеннее оружие в борьбе  с жестокостью. Психологический миф или реальность? (Обилие примеров в литературе).</a:t>
            </a:r>
          </a:p>
          <a:p>
            <a:pPr algn="just"/>
            <a:r>
              <a:rPr lang="ru-RU" dirty="0" smtClean="0"/>
              <a:t>Доброта в отрицательном понимании. Образ доброго человека в русской литературе как образ «простака», «чудака» и даже «глупца» («</a:t>
            </a:r>
            <a:r>
              <a:rPr lang="ru-RU" dirty="0" err="1" smtClean="0"/>
              <a:t>Идиот</a:t>
            </a:r>
            <a:r>
              <a:rPr lang="ru-RU" dirty="0" smtClean="0"/>
              <a:t>» Достоевского).</a:t>
            </a:r>
          </a:p>
          <a:p>
            <a:pPr algn="just"/>
            <a:r>
              <a:rPr lang="ru-RU" dirty="0" smtClean="0"/>
              <a:t>Жестокость – результат наследственности, среды, воспитания или онтологический грех, присущий любой человеческой личности?</a:t>
            </a:r>
          </a:p>
          <a:p>
            <a:pPr algn="just"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500" b="1" dirty="0" smtClean="0"/>
              <a:t>ДОБРОТА  И  ЖЕСТОКОСТЬ</a:t>
            </a:r>
            <a:endParaRPr lang="ru-RU" sz="25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b="1" dirty="0" smtClean="0"/>
              <a:t>Художественные произведения: </a:t>
            </a:r>
          </a:p>
          <a:p>
            <a:r>
              <a:rPr lang="ru-RU" dirty="0" smtClean="0"/>
              <a:t>Карамзин  А.Н.  «Бедная Лиза»   </a:t>
            </a:r>
          </a:p>
          <a:p>
            <a:r>
              <a:rPr lang="ru-RU" dirty="0" smtClean="0"/>
              <a:t>Пушкин  А.С.  «Капитанская  дочка», «Станционный  смотритель» </a:t>
            </a:r>
          </a:p>
          <a:p>
            <a:r>
              <a:rPr lang="ru-RU" dirty="0" smtClean="0"/>
              <a:t>Лермонтов М.Ю. «Герой нашего времени»,  «Маскарад» </a:t>
            </a:r>
          </a:p>
          <a:p>
            <a:r>
              <a:rPr lang="ru-RU" dirty="0" smtClean="0"/>
              <a:t>Гоголь Н.В. «Тарас  </a:t>
            </a:r>
            <a:r>
              <a:rPr lang="ru-RU" dirty="0" err="1" smtClean="0"/>
              <a:t>Бульба</a:t>
            </a:r>
            <a:r>
              <a:rPr lang="ru-RU" dirty="0" smtClean="0"/>
              <a:t>» </a:t>
            </a:r>
          </a:p>
          <a:p>
            <a:r>
              <a:rPr lang="ru-RU" dirty="0" smtClean="0"/>
              <a:t>Лесков Н.С. «Очарованный  странник»,  «Леди Макбет </a:t>
            </a:r>
            <a:r>
              <a:rPr lang="ru-RU" dirty="0" err="1" smtClean="0"/>
              <a:t>Мценского</a:t>
            </a:r>
            <a:r>
              <a:rPr lang="ru-RU" dirty="0" smtClean="0"/>
              <a:t> уезда» </a:t>
            </a:r>
          </a:p>
          <a:p>
            <a:r>
              <a:rPr lang="ru-RU" dirty="0" smtClean="0"/>
              <a:t>Достоевский  Ф.М. «Братья Карамазовы»,  «Преступление  и наказание»,  «</a:t>
            </a:r>
            <a:r>
              <a:rPr lang="ru-RU" dirty="0" err="1" smtClean="0"/>
              <a:t>Идиот</a:t>
            </a:r>
            <a:r>
              <a:rPr lang="ru-RU" dirty="0" smtClean="0"/>
              <a:t>» </a:t>
            </a:r>
          </a:p>
          <a:p>
            <a:r>
              <a:rPr lang="ru-RU" dirty="0" smtClean="0"/>
              <a:t>Толстой  Л.Н. «После бала»,  «Кавказский  пленник»,  «Война  и мир» </a:t>
            </a:r>
          </a:p>
          <a:p>
            <a:r>
              <a:rPr lang="ru-RU" dirty="0" smtClean="0"/>
              <a:t>Горький  А.М.  «Старуха  </a:t>
            </a:r>
            <a:r>
              <a:rPr lang="ru-RU" dirty="0" err="1" smtClean="0"/>
              <a:t>Изергиль</a:t>
            </a:r>
            <a:r>
              <a:rPr lang="ru-RU" dirty="0" smtClean="0"/>
              <a:t>»,  «</a:t>
            </a:r>
            <a:r>
              <a:rPr lang="ru-RU" dirty="0" err="1" smtClean="0"/>
              <a:t>Челкаш</a:t>
            </a:r>
            <a:r>
              <a:rPr lang="ru-RU" dirty="0" smtClean="0"/>
              <a:t>»,  «На дне» </a:t>
            </a:r>
          </a:p>
          <a:p>
            <a:r>
              <a:rPr lang="ru-RU" dirty="0" smtClean="0"/>
              <a:t>Булгаков  М.А.  «Мастер и Маргарита» </a:t>
            </a:r>
          </a:p>
          <a:p>
            <a:r>
              <a:rPr lang="ru-RU" dirty="0" smtClean="0"/>
              <a:t>Платонов  А.П.  «Юшка» </a:t>
            </a:r>
          </a:p>
          <a:p>
            <a:r>
              <a:rPr lang="ru-RU" dirty="0" smtClean="0"/>
              <a:t>Васильев  Б.Л. «Не стреляйте  в белых лебедей» </a:t>
            </a:r>
          </a:p>
          <a:p>
            <a:r>
              <a:rPr lang="ru-RU" dirty="0" smtClean="0"/>
              <a:t>Солженицын  А.И.  «Матренин  двор» </a:t>
            </a:r>
          </a:p>
          <a:p>
            <a:r>
              <a:rPr lang="ru-RU" dirty="0" smtClean="0"/>
              <a:t>Кондратьев  В.Л. «Сашка» </a:t>
            </a:r>
          </a:p>
          <a:p>
            <a:r>
              <a:rPr lang="ru-RU" dirty="0" err="1" smtClean="0"/>
              <a:t>Железников</a:t>
            </a:r>
            <a:r>
              <a:rPr lang="ru-RU" dirty="0" smtClean="0"/>
              <a:t>  В.К. «Чучело» </a:t>
            </a:r>
          </a:p>
          <a:p>
            <a:r>
              <a:rPr lang="ru-RU" dirty="0" smtClean="0"/>
              <a:t>Екимов  Б.П. «Ночь исцеления»,  «Не ругай»,  «Беженка» </a:t>
            </a:r>
          </a:p>
          <a:p>
            <a:r>
              <a:rPr lang="ru-RU" dirty="0" err="1" smtClean="0"/>
              <a:t>Булычѐв </a:t>
            </a:r>
            <a:r>
              <a:rPr lang="ru-RU" dirty="0" smtClean="0"/>
              <a:t>Кир «Поломка на  линии»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500" b="1" dirty="0" smtClean="0"/>
              <a:t>СПЕЦИФИКА  ИТОГОВОГО  СОЧИНЕНИЯ</a:t>
            </a:r>
            <a:endParaRPr lang="ru-RU" sz="25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900" b="1" dirty="0" smtClean="0"/>
              <a:t>Требования к итоговому сочинению:</a:t>
            </a:r>
          </a:p>
          <a:p>
            <a:pPr marL="0" indent="0" algn="just"/>
            <a:r>
              <a:rPr lang="ru-RU" sz="1900" dirty="0" smtClean="0"/>
              <a:t>объем итогового сочинения (рекомендуемое количество слов – от 350);</a:t>
            </a:r>
          </a:p>
          <a:p>
            <a:pPr marL="0" indent="0" algn="just"/>
            <a:r>
              <a:rPr lang="ru-RU" sz="1900" dirty="0" smtClean="0"/>
              <a:t>самостоятельность написания итогового сочинения.</a:t>
            </a:r>
          </a:p>
          <a:p>
            <a:pPr>
              <a:buNone/>
            </a:pPr>
            <a:endParaRPr lang="ru-RU" sz="1900" dirty="0" smtClean="0"/>
          </a:p>
          <a:p>
            <a:pPr>
              <a:buNone/>
            </a:pPr>
            <a:r>
              <a:rPr lang="ru-RU" sz="1900" b="1" dirty="0" smtClean="0"/>
              <a:t>Критерии оценивания итогового сочинения:</a:t>
            </a:r>
          </a:p>
          <a:p>
            <a:pPr marL="92075" indent="-92075"/>
            <a:r>
              <a:rPr lang="ru-RU" sz="1900" dirty="0" smtClean="0">
                <a:solidFill>
                  <a:srgbClr val="000000"/>
                </a:solidFill>
              </a:rPr>
              <a:t>соответствие теме;</a:t>
            </a:r>
          </a:p>
          <a:p>
            <a:pPr marL="92075" indent="-92075"/>
            <a:r>
              <a:rPr lang="ru-RU" sz="1900" dirty="0" smtClean="0">
                <a:solidFill>
                  <a:srgbClr val="000000"/>
                </a:solidFill>
              </a:rPr>
              <a:t>аргументация, привлечение литературного материала; </a:t>
            </a:r>
          </a:p>
          <a:p>
            <a:pPr marL="92075" indent="-92075"/>
            <a:r>
              <a:rPr lang="ru-RU" sz="1900" dirty="0" smtClean="0">
                <a:solidFill>
                  <a:srgbClr val="000000"/>
                </a:solidFill>
              </a:rPr>
              <a:t>композиция; </a:t>
            </a:r>
          </a:p>
          <a:p>
            <a:pPr marL="92075" indent="-92075"/>
            <a:r>
              <a:rPr lang="ru-RU" sz="1900" dirty="0" smtClean="0">
                <a:solidFill>
                  <a:srgbClr val="000000"/>
                </a:solidFill>
              </a:rPr>
              <a:t>качество речи; </a:t>
            </a:r>
          </a:p>
          <a:p>
            <a:pPr marL="92075" indent="-92075"/>
            <a:r>
              <a:rPr lang="ru-RU" sz="1900" dirty="0" smtClean="0">
                <a:solidFill>
                  <a:srgbClr val="000000"/>
                </a:solidFill>
              </a:rPr>
              <a:t>грамотность.</a:t>
            </a:r>
            <a:endParaRPr lang="ru-RU" sz="19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500" b="1" dirty="0" smtClean="0"/>
              <a:t>СПЕЦИФИКА  ИТОГОВОГО  СОЧИНЕНИЯ</a:t>
            </a:r>
            <a:endParaRPr lang="ru-RU" sz="25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ru-RU" sz="1900" b="1" dirty="0" smtClean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ru-RU" sz="1900" b="1" dirty="0" smtClean="0">
                <a:solidFill>
                  <a:srgbClr val="C00000"/>
                </a:solidFill>
              </a:rPr>
              <a:t>МЕТАПРЕДМЕТНОСТЬ         ЛИТЕРАТУРОЦЕНТРИЧНОСТЬ</a:t>
            </a:r>
          </a:p>
          <a:p>
            <a:pPr marL="0" indent="0" algn="just">
              <a:buNone/>
            </a:pPr>
            <a:endParaRPr lang="ru-RU" sz="1900" b="1" dirty="0" smtClean="0"/>
          </a:p>
          <a:p>
            <a:pPr marL="0" indent="0" algn="just">
              <a:buNone/>
            </a:pPr>
            <a:r>
              <a:rPr lang="ru-RU" sz="1900" b="1" dirty="0" smtClean="0"/>
              <a:t>Метапредметность </a:t>
            </a:r>
          </a:p>
          <a:p>
            <a:pPr marL="0" indent="0" algn="just">
              <a:buNone/>
            </a:pPr>
            <a:r>
              <a:rPr lang="ru-RU" sz="1900" dirty="0" smtClean="0"/>
              <a:t>Итоговое  сочинение  –  это  надпредметная  форма  итоговой  проверки речевых  компетенций 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обучающегося,  выявления  уровня  его  речевой культуры,  оценки  умения  выпускника  рассуждать  по  избранной  теме, аргументировать свою позицию.</a:t>
            </a:r>
          </a:p>
          <a:p>
            <a:pPr marL="0" indent="0" algn="just">
              <a:buNone/>
            </a:pPr>
            <a:endParaRPr lang="ru-RU" sz="1900" b="1" dirty="0" smtClean="0"/>
          </a:p>
          <a:p>
            <a:pPr marL="0" indent="0" algn="just">
              <a:buNone/>
            </a:pPr>
            <a:r>
              <a:rPr lang="ru-RU" sz="1900" b="1" dirty="0" smtClean="0"/>
              <a:t>Литературоцентричность</a:t>
            </a:r>
          </a:p>
          <a:p>
            <a:pPr marL="0" indent="0" algn="just">
              <a:buNone/>
            </a:pPr>
            <a:r>
              <a:rPr lang="ru-RU" sz="1900" dirty="0" smtClean="0"/>
              <a:t>Итоговое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сочинение содержит требование построения аргументации с обязательной опорой на литературный материал – произведения отечественной или мировой литературы (художественные произведения, дневники, мемуары, публицистика, произведения устного народного творчества </a:t>
            </a:r>
            <a:r>
              <a:rPr lang="ru-RU" sz="1900" dirty="0" smtClean="0"/>
              <a:t>(кроме малых жанров)).</a:t>
            </a:r>
          </a:p>
          <a:p>
            <a:pPr marL="0" indent="0" algn="just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46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4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500" b="1" dirty="0" smtClean="0"/>
              <a:t>СПЕЦИФИКА  ИТОГОВОГО  СОЧИНЕНИЯ</a:t>
            </a:r>
            <a:endParaRPr lang="ru-RU" sz="25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sz="2000" dirty="0" smtClean="0"/>
              <a:t>Рассуждение можно строить с опорой на </a:t>
            </a:r>
            <a:r>
              <a:rPr lang="ru-RU" sz="2000" dirty="0" smtClean="0">
                <a:solidFill>
                  <a:srgbClr val="C00000"/>
                </a:solidFill>
              </a:rPr>
              <a:t>одно</a:t>
            </a:r>
            <a:r>
              <a:rPr lang="ru-RU" sz="2000" dirty="0" smtClean="0"/>
              <a:t> произведение.</a:t>
            </a:r>
          </a:p>
          <a:p>
            <a:endParaRPr lang="ru-RU" sz="2000" dirty="0" smtClean="0"/>
          </a:p>
          <a:p>
            <a:pPr marL="0" indent="0" algn="just">
              <a:buNone/>
            </a:pPr>
            <a:r>
              <a:rPr lang="ru-RU" sz="2000" dirty="0" smtClean="0"/>
              <a:t>Опора на литературное произведение подразумевает  осмысление  его текста в рамках темы (на уровне смыслового анализа  текста; интерпретации тематики и проблематики, сюжета и литературных характеров; комплексного анализа произведения в единстве формы и содержания в аспекте выбранной темы).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500" b="1" dirty="0" smtClean="0"/>
              <a:t>ПОДГОТОВКА К ИТОГОВОМУ СОЧИНЕНИЮ </a:t>
            </a:r>
            <a:endParaRPr lang="ru-RU" sz="25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900" b="1" dirty="0" smtClean="0"/>
              <a:t>При подготовке к итоговому сочинению (изложению) выпускникам следует ознакомиться с:</a:t>
            </a:r>
          </a:p>
          <a:p>
            <a:pPr algn="just"/>
            <a:r>
              <a:rPr lang="ru-RU" sz="1900" dirty="0" smtClean="0"/>
              <a:t>Нормативной базой, открытыми тематическими направлениями  итогового сочинения, процедурой  проверки  итогового сочинения и изложения; </a:t>
            </a:r>
          </a:p>
          <a:p>
            <a:pPr algn="just"/>
            <a:r>
              <a:rPr lang="ru-RU" sz="1900" dirty="0" smtClean="0"/>
              <a:t>«Методическими рекомендациями по подготовке к  итоговому сочинению (изложению) для участников итогового сочинения (изложения)»;</a:t>
            </a:r>
          </a:p>
          <a:p>
            <a:pPr algn="just"/>
            <a:r>
              <a:rPr lang="ru-RU" sz="1900" dirty="0" smtClean="0"/>
              <a:t>инструкциями для выпускников, в которых  изложены  требования  к  сочинению  (параметрам  его  оценки),  заполнению бланков регистрации и бланков записи итогового сочинения. </a:t>
            </a:r>
            <a:r>
              <a:rPr lang="ru-RU" sz="1900" dirty="0" smtClean="0">
                <a:solidFill>
                  <a:srgbClr val="C00000"/>
                </a:solidFill>
              </a:rPr>
              <a:t>Внимательное чтение инструкций и рекомендаций, понимание  изложенных в них требований и точное их выполнение  способствуют  успешному  написанию итогового сочинения</a:t>
            </a:r>
            <a:r>
              <a:rPr lang="ru-RU" sz="1900" dirty="0" smtClean="0"/>
              <a:t>.  </a:t>
            </a:r>
          </a:p>
          <a:p>
            <a:endParaRPr lang="ru-RU" sz="1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500" b="1" dirty="0" smtClean="0"/>
              <a:t>ПОДГОТОВКА К ИТОГОВОМУ СОЧИНЕНИЮ</a:t>
            </a:r>
            <a:endParaRPr lang="ru-RU" sz="25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900" b="1" dirty="0" smtClean="0"/>
              <a:t>При подготовке к итоговому сочинению следует провести следующую работу:</a:t>
            </a:r>
          </a:p>
          <a:p>
            <a:pPr algn="just"/>
            <a:r>
              <a:rPr lang="ru-RU" sz="1900" dirty="0" smtClean="0"/>
              <a:t>разбор открытых тематических направлений итогового сочинения, определение возможного веера конкретных тем по направлениям;</a:t>
            </a:r>
          </a:p>
          <a:p>
            <a:pPr algn="just"/>
            <a:r>
              <a:rPr lang="ru-RU" sz="1900" dirty="0" smtClean="0"/>
              <a:t>подбор  текстов  художественных  произведений,  необходимых  для раскрытия тем итогового сочинения,  актуализация знаний художественных текстов;</a:t>
            </a:r>
          </a:p>
          <a:p>
            <a:pPr algn="just"/>
            <a:r>
              <a:rPr lang="ru-RU" sz="1900" dirty="0" smtClean="0"/>
              <a:t>систематическое  повторение  основных  норм  русского литературного  языка  (лексических,  стилистических,  грамматических, орфографических и пунктуационных). </a:t>
            </a:r>
          </a:p>
          <a:p>
            <a:pPr algn="just"/>
            <a:endParaRPr lang="ru-RU" sz="19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500" b="1" dirty="0" smtClean="0"/>
              <a:t>ОСОБЕННОСТИ  ЖАНРА СОЧИНЕНИЯ </a:t>
            </a:r>
            <a:endParaRPr lang="ru-RU" sz="25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ru-RU" sz="2800" b="1" dirty="0" smtClean="0">
                <a:solidFill>
                  <a:srgbClr val="C00000"/>
                </a:solidFill>
              </a:rPr>
              <a:t>Выпускник должен написать сочинение-рассуждение, что отражено в критериях оценивания</a:t>
            </a:r>
          </a:p>
          <a:p>
            <a:pPr marL="0" indent="0" algn="just">
              <a:buNone/>
            </a:pPr>
            <a:endParaRPr lang="ru-RU" sz="2800" b="1" dirty="0" smtClean="0">
              <a:solidFill>
                <a:srgbClr val="C00000"/>
              </a:solidFill>
            </a:endParaRPr>
          </a:p>
          <a:p>
            <a:pPr algn="just">
              <a:buNone/>
            </a:pPr>
            <a:r>
              <a:rPr lang="ru-RU" sz="2800" b="1" dirty="0" smtClean="0"/>
              <a:t>Общие требования к жанру школьного сочинения:</a:t>
            </a:r>
          </a:p>
          <a:p>
            <a:pPr algn="just"/>
            <a:r>
              <a:rPr lang="ru-RU" sz="2800" b="1" dirty="0" smtClean="0"/>
              <a:t>соответствие теме </a:t>
            </a:r>
            <a:r>
              <a:rPr lang="ru-RU" sz="2800" dirty="0" smtClean="0"/>
              <a:t>(в сочинении раскрыты понятия, входящие  в формулировку темы и выражающие поставленную в нём проблему);  </a:t>
            </a:r>
          </a:p>
          <a:p>
            <a:pPr algn="just"/>
            <a:r>
              <a:rPr lang="ru-RU" sz="2800" b="1" dirty="0" smtClean="0"/>
              <a:t>наличие основной мысли</a:t>
            </a:r>
            <a:r>
              <a:rPr lang="ru-RU" sz="2800" dirty="0" smtClean="0"/>
              <a:t> (решена поставленная в формулировке проблема); </a:t>
            </a:r>
          </a:p>
          <a:p>
            <a:pPr algn="just"/>
            <a:r>
              <a:rPr lang="ru-RU" sz="2800" b="1" dirty="0" smtClean="0"/>
              <a:t>доказательность основной мысли</a:t>
            </a:r>
            <a:r>
              <a:rPr lang="ru-RU" sz="2800" dirty="0" smtClean="0"/>
              <a:t> (дается развернутая аргументация своей  позиции с привлечением текста художественного произведения/произведений; выдвинутые положения подтверждаются текстом);</a:t>
            </a:r>
          </a:p>
          <a:p>
            <a:pPr algn="just"/>
            <a:r>
              <a:rPr lang="ru-RU" sz="2800" b="1" dirty="0" smtClean="0"/>
              <a:t>полнота, глубина и самостоятельность раскрытия темы </a:t>
            </a:r>
            <a:r>
              <a:rPr lang="ru-RU" sz="2800" dirty="0" smtClean="0"/>
              <a:t>(в сочинении  показано знание художественного произведения, умение отбирать литературный материал применительно к конкретной теме);</a:t>
            </a:r>
          </a:p>
          <a:p>
            <a:pPr algn="just"/>
            <a:r>
              <a:rPr lang="ru-RU" sz="2800" b="1" dirty="0" smtClean="0"/>
              <a:t>связность, последовательность, логичность изложения </a:t>
            </a:r>
            <a:r>
              <a:rPr lang="ru-RU" sz="2800" dirty="0" smtClean="0"/>
              <a:t>(каждое новое  положение  сочинения, развивающее основную мысль, является следствием предыдущего; вывод – следствие рассуждений);  </a:t>
            </a:r>
          </a:p>
          <a:p>
            <a:pPr algn="just"/>
            <a:r>
              <a:rPr lang="ru-RU" sz="2800" b="1" dirty="0" smtClean="0"/>
              <a:t>стройность композиции сочинения</a:t>
            </a:r>
            <a:r>
              <a:rPr lang="ru-RU" sz="2800" dirty="0" smtClean="0"/>
              <a:t> (соблюдается  соразмерность частей сочинения: вступления, основной части, заключения);  </a:t>
            </a:r>
          </a:p>
          <a:p>
            <a:pPr algn="just"/>
            <a:r>
              <a:rPr lang="ru-RU" sz="2800" b="1" dirty="0" smtClean="0"/>
              <a:t>стилевое единство, выразительность повествования</a:t>
            </a:r>
            <a:r>
              <a:rPr lang="ru-RU" sz="2800" dirty="0" smtClean="0"/>
              <a:t>  (для сочинения  характерна  простота изложения, в нём отсутствуют словесные штампы, достигнута эмоциональность речи); </a:t>
            </a:r>
          </a:p>
          <a:p>
            <a:pPr algn="just"/>
            <a:r>
              <a:rPr lang="ru-RU" sz="2800" b="1" dirty="0" smtClean="0"/>
              <a:t>фактическая точность</a:t>
            </a:r>
            <a:r>
              <a:rPr lang="ru-RU" sz="2800" dirty="0" smtClean="0"/>
              <a:t> (отсутствуют искажения литературных и исторических фактов);  </a:t>
            </a:r>
          </a:p>
          <a:p>
            <a:pPr algn="just"/>
            <a:r>
              <a:rPr lang="ru-RU" sz="2800" b="1" dirty="0" smtClean="0"/>
              <a:t>речевая  грамотность </a:t>
            </a:r>
            <a:r>
              <a:rPr lang="ru-RU" sz="2800" dirty="0" smtClean="0"/>
              <a:t>(точный подбор слов для выражения своих мыслей,  целесообразное употребление лексических и синтаксических средств). </a:t>
            </a:r>
          </a:p>
          <a:p>
            <a:pPr algn="just"/>
            <a:endParaRPr lang="ru-RU" sz="28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500" b="1" dirty="0" smtClean="0"/>
              <a:t>АЛГОРИТМ  НАПИСАНИЯ  СОЧИНЕНИЯ</a:t>
            </a:r>
            <a:endParaRPr lang="ru-RU" sz="25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b="1" dirty="0" smtClean="0"/>
              <a:t>1) Выбор темы сочинения, определение её границ, выявление содержания</a:t>
            </a:r>
            <a:r>
              <a:rPr lang="ru-RU" dirty="0" smtClean="0"/>
              <a:t>. </a:t>
            </a:r>
          </a:p>
          <a:p>
            <a:pPr marL="0" indent="0" algn="just">
              <a:buNone/>
            </a:pPr>
            <a:r>
              <a:rPr lang="ru-RU" dirty="0" smtClean="0"/>
              <a:t>Чтобы  точно  определить  тему,  необходимо  в  её  формулировке  найти </a:t>
            </a:r>
          </a:p>
          <a:p>
            <a:pPr marL="0" indent="0" algn="just">
              <a:buNone/>
            </a:pPr>
            <a:r>
              <a:rPr lang="ru-RU" dirty="0" smtClean="0"/>
              <a:t>ключевые слова, помогающие выявить проблему. </a:t>
            </a:r>
          </a:p>
          <a:p>
            <a:pPr marL="0" indent="0" algn="just">
              <a:buNone/>
            </a:pPr>
            <a:r>
              <a:rPr lang="ru-RU" b="1" dirty="0" smtClean="0"/>
              <a:t>2) Формулировка основной мысли (идеи) сочинения</a:t>
            </a:r>
            <a:r>
              <a:rPr lang="ru-RU" dirty="0" smtClean="0"/>
              <a:t>. </a:t>
            </a:r>
          </a:p>
          <a:p>
            <a:pPr marL="0" indent="0" algn="just">
              <a:buNone/>
            </a:pPr>
            <a:r>
              <a:rPr lang="ru-RU" b="1" dirty="0" smtClean="0"/>
              <a:t>3) Подбор аргументов из произведения (произведений) отечественной </a:t>
            </a:r>
          </a:p>
          <a:p>
            <a:pPr marL="0" indent="0" algn="just">
              <a:buNone/>
            </a:pPr>
            <a:r>
              <a:rPr lang="ru-RU" b="1" dirty="0" smtClean="0"/>
              <a:t>или  мировой  литературы  для  доказательства  основной  мысли</a:t>
            </a:r>
            <a:r>
              <a:rPr lang="ru-RU" dirty="0" smtClean="0"/>
              <a:t>.  </a:t>
            </a:r>
          </a:p>
          <a:p>
            <a:pPr marL="0" indent="0" algn="just">
              <a:buNone/>
            </a:pPr>
            <a:r>
              <a:rPr lang="ru-RU" dirty="0" smtClean="0"/>
              <a:t>Выпускник может  выбрать    свой  путь  осмысления  предложенной  темы  (отвечать  на вопрос, поставленный в теме, или размышлять над предложенной проблемой, или строить высказывание на основе связанных с темой тезисов). </a:t>
            </a:r>
          </a:p>
          <a:p>
            <a:pPr marL="0" indent="0" algn="just">
              <a:buNone/>
            </a:pPr>
            <a:r>
              <a:rPr lang="ru-RU" b="1" dirty="0" smtClean="0"/>
              <a:t>4) Подбор фактического и литературного материала для обоснования тезисов</a:t>
            </a:r>
            <a:r>
              <a:rPr lang="ru-RU" dirty="0" smtClean="0"/>
              <a:t>. </a:t>
            </a:r>
          </a:p>
          <a:p>
            <a:pPr marL="0" indent="0" algn="just">
              <a:buNone/>
            </a:pPr>
            <a:r>
              <a:rPr lang="ru-RU" dirty="0" smtClean="0"/>
              <a:t>5) </a:t>
            </a:r>
            <a:r>
              <a:rPr lang="ru-RU" b="1" dirty="0" smtClean="0"/>
              <a:t>Составление плана сочинения</a:t>
            </a:r>
            <a:r>
              <a:rPr lang="ru-RU" dirty="0" smtClean="0"/>
              <a:t>. </a:t>
            </a:r>
          </a:p>
          <a:p>
            <a:pPr marL="0" indent="0" algn="just">
              <a:buNone/>
            </a:pPr>
            <a:r>
              <a:rPr lang="ru-RU" dirty="0" smtClean="0"/>
              <a:t>План поможет написать стройную по композиции  работу,  избежать  повторов,  отклонений  от  темы.  В  каждом пункте плана можно указать примеры из текста и цитаты, необходимые для раскрытия темы. </a:t>
            </a:r>
          </a:p>
          <a:p>
            <a:pPr marL="0" indent="0" algn="just">
              <a:buNone/>
            </a:pPr>
            <a:r>
              <a:rPr lang="ru-RU" b="1" dirty="0" smtClean="0"/>
              <a:t>6) Работа над текстом сочинения</a:t>
            </a:r>
            <a:r>
              <a:rPr lang="ru-RU" dirty="0" smtClean="0"/>
              <a:t>.</a:t>
            </a:r>
            <a:r>
              <a:rPr lang="ru-RU" b="1" dirty="0" smtClean="0"/>
              <a:t> </a:t>
            </a:r>
          </a:p>
          <a:p>
            <a:pPr marL="0" indent="0" algn="just">
              <a:buNone/>
            </a:pPr>
            <a:r>
              <a:rPr lang="ru-RU" b="1" dirty="0" smtClean="0"/>
              <a:t>7) Проверка сочинения</a:t>
            </a:r>
            <a:r>
              <a:rPr lang="ru-RU" dirty="0" smtClean="0"/>
              <a:t>.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420</TotalTime>
  <Words>2190</Words>
  <Application>Microsoft Office PowerPoint</Application>
  <PresentationFormat>Экран (4:3)</PresentationFormat>
  <Paragraphs>239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Официальная</vt:lpstr>
      <vt:lpstr>Нальчик, 2018 г.</vt:lpstr>
      <vt:lpstr>СПЕЦИФИКА  ИТОГОВОГО  СОЧИНЕНИЯ</vt:lpstr>
      <vt:lpstr>СПЕЦИФИКА  ИТОГОВОГО  СОЧИНЕНИЯ</vt:lpstr>
      <vt:lpstr>СПЕЦИФИКА  ИТОГОВОГО  СОЧИНЕНИЯ</vt:lpstr>
      <vt:lpstr>СПЕЦИФИКА  ИТОГОВОГО  СОЧИНЕНИЯ</vt:lpstr>
      <vt:lpstr>ПОДГОТОВКА К ИТОГОВОМУ СОЧИНЕНИЮ </vt:lpstr>
      <vt:lpstr>ПОДГОТОВКА К ИТОГОВОМУ СОЧИНЕНИЮ</vt:lpstr>
      <vt:lpstr>ОСОБЕННОСТИ  ЖАНРА СОЧИНЕНИЯ </vt:lpstr>
      <vt:lpstr>АЛГОРИТМ  НАПИСАНИЯ  СОЧИНЕНИЯ</vt:lpstr>
      <vt:lpstr>ПРОВЕРКА  СОЧИНЕНИЯ</vt:lpstr>
      <vt:lpstr>КОМПОЗИЦИОННАЯ И ЛОГИЧЕСКАЯ   СТРУКТУРА СОЧИНЕНИЯ </vt:lpstr>
      <vt:lpstr>ТЕМАТИЧЕСКИЕ  НАПРАВЛЕНИЯ </vt:lpstr>
      <vt:lpstr>ОТЦЫ  И  ДЕТИ</vt:lpstr>
      <vt:lpstr>ОТЦЫ  И  ДЕТИ</vt:lpstr>
      <vt:lpstr>МЕЧТА  И  РЕАЛЬНОСТЬ</vt:lpstr>
      <vt:lpstr>МЕЧТА И РЕАЛЬНОСТЬ</vt:lpstr>
      <vt:lpstr>МЕСТЬ  И  ВЕЛИКОДУШИЕ</vt:lpstr>
      <vt:lpstr>МЕСТЬ  И  ВЕЛИКОДУШИЕ </vt:lpstr>
      <vt:lpstr>ИСКУССТВО  И  РЕМЕСЛО</vt:lpstr>
      <vt:lpstr>ИСКУССТВО  И  РЕМЕСЛО</vt:lpstr>
      <vt:lpstr>ДОБРОТА  И  ЖЕСТОКОСТЬ</vt:lpstr>
      <vt:lpstr>ДОБРОТА  И  ЖЕСТОКОСТЬ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User</cp:lastModifiedBy>
  <cp:revision>59</cp:revision>
  <dcterms:created xsi:type="dcterms:W3CDTF">2018-11-20T18:31:23Z</dcterms:created>
  <dcterms:modified xsi:type="dcterms:W3CDTF">2018-11-29T07:23:41Z</dcterms:modified>
</cp:coreProperties>
</file>