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3" r:id="rId6"/>
    <p:sldId id="274" r:id="rId7"/>
    <p:sldId id="275" r:id="rId8"/>
    <p:sldId id="272" r:id="rId9"/>
    <p:sldId id="259" r:id="rId10"/>
    <p:sldId id="260" r:id="rId11"/>
    <p:sldId id="271" r:id="rId12"/>
    <p:sldId id="279" r:id="rId13"/>
    <p:sldId id="280" r:id="rId14"/>
    <p:sldId id="281" r:id="rId15"/>
    <p:sldId id="277" r:id="rId16"/>
    <p:sldId id="278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5812F-226B-4653-BE75-4A7FB199BEB5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uvv77.blogspot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44824"/>
            <a:ext cx="7772400" cy="1470025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Подготовка к итоговому сочинению </a:t>
            </a:r>
            <a:b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Направление</a:t>
            </a:r>
            <a:b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«Отцы и дети»</a:t>
            </a:r>
            <a:r>
              <a:rPr lang="ru-RU" sz="4800" b="1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ru-RU" sz="4800" b="1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Презентацию  подготовила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00" b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Хакуашева</a:t>
            </a: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 Марина  Мухамедовна,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учитель русского языка и литературы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МКОУ  СОШ № 3 им. Т.К. </a:t>
            </a:r>
            <a:r>
              <a:rPr lang="ru-RU" sz="3300" b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Мальбахова</a:t>
            </a: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00" b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г.п</a:t>
            </a: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. Терек</a:t>
            </a:r>
            <a:r>
              <a:rPr lang="ru-RU" sz="3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/>
                <a:ea typeface="BatangChe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242" y="4286754"/>
            <a:ext cx="1461603" cy="146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10952" y="476672"/>
            <a:ext cx="8604448" cy="1162050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Варианты тем итогового сочинения</a:t>
            </a:r>
            <a:r>
              <a:rPr lang="ru-RU" sz="3600" b="0" dirty="0">
                <a:solidFill>
                  <a:srgbClr val="FF0000"/>
                </a:solidFill>
                <a:ea typeface="+mn-ea"/>
                <a:cs typeface="+mn-cs"/>
              </a:rPr>
              <a:t/>
            </a:r>
            <a:br>
              <a:rPr lang="ru-RU" sz="3600" b="0" dirty="0">
                <a:solidFill>
                  <a:srgbClr val="FF0000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27584" y="1478128"/>
            <a:ext cx="7571184" cy="510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- вопрос: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 «Всегда </a:t>
            </a:r>
            <a:r>
              <a:rPr lang="ru-RU" sz="3200" dirty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ли конфликт между отцами </a:t>
            </a:r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и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детьми </a:t>
            </a:r>
            <a:r>
              <a:rPr lang="ru-RU" sz="3200" dirty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приводит к вражде</a:t>
            </a:r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?»</a:t>
            </a:r>
          </a:p>
          <a:p>
            <a:pPr marL="571500" lvl="0" indent="-5715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- назывное предложение: </a:t>
            </a:r>
          </a:p>
          <a:p>
            <a:pPr lvl="0">
              <a:spcBef>
                <a:spcPts val="0"/>
              </a:spcBef>
            </a:pPr>
            <a:r>
              <a:rPr lang="ru-RU" sz="3200" dirty="0">
                <a:solidFill>
                  <a:prstClr val="white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 «Любовь и дети».</a:t>
            </a:r>
          </a:p>
          <a:p>
            <a:pPr marL="571500" lvl="0" indent="-5715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утверждение:</a:t>
            </a:r>
          </a:p>
          <a:p>
            <a:pPr lvl="0">
              <a:spcBef>
                <a:spcPts val="0"/>
              </a:spcBef>
            </a:pPr>
            <a:r>
              <a:rPr lang="ru-RU" sz="3200" dirty="0">
                <a:solidFill>
                  <a:prstClr val="white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  «В споре рождается истина».</a:t>
            </a:r>
          </a:p>
          <a:p>
            <a:pPr lvl="0" algn="ctr"/>
            <a:endParaRPr lang="ru-RU" sz="3200" dirty="0" smtClean="0">
              <a:solidFill>
                <a:prstClr val="white"/>
              </a:solidFill>
              <a:latin typeface="Monotype Corsiva" panose="03010101010201010101" pitchFamily="66" charset="0"/>
              <a:ea typeface="Times New Roman" panose="02020603050405020304" pitchFamily="18" charset="0"/>
            </a:endParaRPr>
          </a:p>
          <a:p>
            <a:pPr lvl="0" algn="ctr"/>
            <a:endParaRPr lang="ru-RU" sz="3200" dirty="0">
              <a:solidFill>
                <a:prstClr val="white"/>
              </a:solidFill>
              <a:latin typeface="Monotype Corsiva" panose="03010101010201010101" pitchFamily="66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20688"/>
            <a:ext cx="7488832" cy="5400600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Учимся писать сочинение </a:t>
            </a:r>
          </a:p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Структура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итогового сочинения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496973"/>
            <a:ext cx="7200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romanUcPeriod"/>
            </a:pP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формулировка 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(≈70 слов). </a:t>
            </a:r>
            <a:endParaRPr lang="ru-RU" sz="2400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romanUcPeriod"/>
            </a:pP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  (≈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 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слов). </a:t>
            </a: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1. Т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зис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аргумент 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 или н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льк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</a:p>
          <a:p>
            <a:pPr lvl="0"/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(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</a:p>
          <a:p>
            <a:pPr lvl="0"/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к н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мысли.</a:t>
            </a: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2. Т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зис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аргумент.</a:t>
            </a: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</a:t>
            </a:r>
          </a:p>
          <a:p>
            <a:pPr lvl="0"/>
            <a:r>
              <a:rPr lang="ru-RU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к н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мысли.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(≈50-60 слов)</a:t>
            </a:r>
          </a:p>
        </p:txBody>
      </p:sp>
    </p:spTree>
    <p:extLst>
      <p:ext uri="{BB962C8B-B14F-4D97-AF65-F5344CB8AC3E}">
        <p14:creationId xmlns:p14="http://schemas.microsoft.com/office/powerpoint/2010/main" val="385086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96973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romanUcPeriod"/>
            </a:pP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876007"/>
              </p:ext>
            </p:extLst>
          </p:nvPr>
        </p:nvGraphicFramePr>
        <p:xfrm>
          <a:off x="611560" y="1268760"/>
          <a:ext cx="8064896" cy="4603744"/>
        </p:xfrm>
        <a:graphic>
          <a:graphicData uri="http://schemas.openxmlformats.org/drawingml/2006/table">
            <a:tbl>
              <a:tblPr firstRow="1" firstCol="1" bandRow="1"/>
              <a:tblGrid>
                <a:gridCol w="1572430"/>
                <a:gridCol w="6492466"/>
              </a:tblGrid>
              <a:tr h="40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сочинения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формулировка темы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актуальность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собственное 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мнение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Проблема____________________________________________________была и остается актуальной во все времена, потому что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 Этим 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вопросом задавались писатели, философы. Так,  (Ф.И.О. писателя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)______________________________________________________________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утверждал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_________________________________________.____________________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с ним нельзя не согласиться. На мой взгляд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_____________________________________________________________________________________________________________________________________________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71800" y="46606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 сочинения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30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96973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romanUcPeriod"/>
            </a:pP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771694"/>
              </p:ext>
            </p:extLst>
          </p:nvPr>
        </p:nvGraphicFramePr>
        <p:xfrm>
          <a:off x="953406" y="593304"/>
          <a:ext cx="7164796" cy="5993892"/>
        </p:xfrm>
        <a:graphic>
          <a:graphicData uri="http://schemas.openxmlformats.org/drawingml/2006/table">
            <a:tbl>
              <a:tblPr firstRow="1" firstCol="1" bandRow="1"/>
              <a:tblGrid>
                <a:gridCol w="1097311"/>
                <a:gridCol w="6067485"/>
              </a:tblGrid>
              <a:tr h="5788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часть. 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 аргументы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микровывод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переход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новой мысли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</a:t>
                      </a: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 аргументы</a:t>
                      </a: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микровывод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5" marR="35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Яркие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римеры, доказывающие мою точку зрения, можно найти в произведениях художественной литературы.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В_____________________________________________________________________(жанр, название произведения, Ф.И.О. писателя) показал________________________________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 Писатель обращает наше внимание__________________________________________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    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примере таких героев, как _____________________________________(Ф.И.)  автор  показывает________________________________________________________________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Таким образом, автор хочет донести до нас мысль о….___________________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 _______________________________ волновали многих писателей. Например, в рассказе (повести, романе, произведении, название и Ф.И.О. автора) 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подчеркивает__________________________________________________________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примере главного героя писатель____________________________________________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Итак, автор показал нам, что  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________________________________________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</a:t>
                      </a:r>
                    </a:p>
                  </a:txBody>
                  <a:tcPr marL="35585" marR="35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1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96973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romanUcPeriod"/>
            </a:pP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761671"/>
              </p:ext>
            </p:extLst>
          </p:nvPr>
        </p:nvGraphicFramePr>
        <p:xfrm>
          <a:off x="1043608" y="836712"/>
          <a:ext cx="7298382" cy="4608512"/>
        </p:xfrm>
        <a:graphic>
          <a:graphicData uri="http://schemas.openxmlformats.org/drawingml/2006/table">
            <a:tbl>
              <a:tblPr firstRow="1" firstCol="1" bandRow="1"/>
              <a:tblGrid>
                <a:gridCol w="2088232"/>
                <a:gridCol w="5210150"/>
              </a:tblGrid>
              <a:tr h="4608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Подводя 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 сказанному, можно сделать 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вывод_____________________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___________________________________________________________________________________________________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29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064896" cy="5400600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Групповая работа (по шаблону)</a:t>
            </a:r>
          </a:p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«Почему дети и родители не всегда понимают друг друга?»</a:t>
            </a:r>
          </a:p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37255"/>
              </p:ext>
            </p:extLst>
          </p:nvPr>
        </p:nvGraphicFramePr>
        <p:xfrm>
          <a:off x="683568" y="1268760"/>
          <a:ext cx="7776864" cy="4955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615"/>
                <a:gridCol w="4814249"/>
              </a:tblGrid>
              <a:tr h="56903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отцов и детей была и остается актуальной во все времена. У разных поколений разные взгляды на жизнь, совсем другие интересы, свои идеалы. И это не может не отразиться  на взаимоотношениях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детей и родителей.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0762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часть: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аргумент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 или н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льк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o)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(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бщ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o)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epe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к н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мысли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903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 Т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зис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аргумент.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epe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к н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мысли.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01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82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48680"/>
            <a:ext cx="8064896" cy="5400600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«Почему дети и родители не всегда понимают друг друга?»</a:t>
            </a:r>
          </a:p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89414"/>
              </p:ext>
            </p:extLst>
          </p:nvPr>
        </p:nvGraphicFramePr>
        <p:xfrm>
          <a:off x="683568" y="1042001"/>
          <a:ext cx="7776864" cy="5077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615"/>
                <a:gridCol w="4814249"/>
              </a:tblGrid>
              <a:tr h="56903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отцов и детей была и остается актуальной во все времена. У разных поколений разные взгляды на жизнь, совсем другие интересы, свои идеалы. И это не может не отразиться  на взаимоотношениях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детей и родителей.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0762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часть: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аргумент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 или н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льк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o)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(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бщ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o)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epe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к н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мысли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же мешает «отцам» и «детям» понять друг друга?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Этим вопросом задавались многие писатели, философы.</a:t>
                      </a:r>
                    </a:p>
                  </a:txBody>
                  <a:tcPr/>
                </a:tc>
              </a:tr>
              <a:tr h="56903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 Т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зис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аргумент.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epe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к н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мысли.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01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5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i="1" dirty="0" smtClean="0">
                <a:solidFill>
                  <a:schemeClr val="bg1">
                    <a:lumMod val="65000"/>
                  </a:schemeClr>
                </a:solidFill>
              </a:rPr>
              <a:t>источник </a:t>
            </a:r>
            <a:r>
              <a:rPr lang="ru-RU" sz="2400" b="1" i="1" dirty="0">
                <a:solidFill>
                  <a:schemeClr val="bg1">
                    <a:lumMod val="65000"/>
                  </a:schemeClr>
                </a:solidFill>
              </a:rPr>
              <a:t>шаблона:</a:t>
            </a:r>
            <a:endParaRPr lang="ru-RU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buNone/>
            </a:pPr>
            <a:r>
              <a:rPr lang="ru-RU" sz="2400" b="1" i="1" dirty="0" err="1" smtClean="0">
                <a:solidFill>
                  <a:schemeClr val="bg1"/>
                </a:solidFill>
              </a:rPr>
              <a:t>cайт</a:t>
            </a:r>
            <a:r>
              <a:rPr lang="ru-RU" sz="2400" b="1" i="1" dirty="0">
                <a:solidFill>
                  <a:schemeClr val="bg1"/>
                </a:solidFill>
              </a:rPr>
              <a:t>:</a:t>
            </a:r>
            <a:r>
              <a:rPr lang="ru-RU" sz="2400" b="1" i="1" dirty="0">
                <a:solidFill>
                  <a:schemeClr val="bg1"/>
                </a:solidFill>
                <a:hlinkClick r:id="rId2"/>
              </a:rPr>
              <a:t> </a:t>
            </a:r>
            <a:r>
              <a:rPr lang="ru-RU" sz="2400" b="1" i="1" u="sng" dirty="0">
                <a:solidFill>
                  <a:schemeClr val="bg1"/>
                </a:solidFill>
                <a:hlinkClick r:id="rId2"/>
              </a:rPr>
              <a:t>http://uvv77.blogspot.ru/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88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Комментарий </a:t>
            </a:r>
            <a:b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тематическому направлению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pPr marL="274320" lvl="0" indent="-274320" algn="ctr">
              <a:buClr>
                <a:srgbClr val="31B6FD"/>
              </a:buClr>
              <a:buSzPct val="100000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«Отцы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дети»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0" indent="-274320" algn="just">
              <a:buClr>
                <a:srgbClr val="31B6FD"/>
              </a:buClr>
              <a:buSzPct val="100000"/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направление обращено к вечной проблеме человеческого бытия, связанной с неизбежностью смены поколений, гармоничными и дисгармоничными взаимоотношениями «отцов» и «детей». Эта тема затронута во многих произведениях литературы, где рассматриваются различные типы взаимодействия между представителями разных поколений (от конфликтного противостояния до взаимопонимания и преемственности) и выявляются причины противоборства между ними, а также пути их духовного сближения.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92696"/>
            <a:ext cx="7632848" cy="5400600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Формулировка задания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3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Выберите только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ОДНУ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из предложенных ниже тем сочинений, а затем напишите сочинение на эту тему (рекомендуемый объём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менее 350 слов)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444500" algn="just">
              <a:buNone/>
            </a:pP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Сформулируйте свою точку зрения и аргументируйте свою позицию, выстраивая рассуждение в рамках заявленной темы на основе не менее одного произведения отечественной или мировой литературы по Вашему выбору (количество привлеченных произведений не так важно, как глубина раскрытия темы с опорой на литературный материал).</a:t>
            </a:r>
          </a:p>
          <a:p>
            <a:pPr marL="0" lvl="0" indent="444500" algn="just">
              <a:buNone/>
            </a:pP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Продумайте композицию сочинения. Обращайте внимание на речевое оформление и соблюдение норм грамотности.</a:t>
            </a:r>
          </a:p>
          <a:p>
            <a:pPr marL="0" lvl="0" indent="444500" algn="just">
              <a:buNone/>
            </a:pP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Сочинение пишите чётко и разборчиво.</a:t>
            </a:r>
          </a:p>
          <a:p>
            <a:pPr marL="0" lv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ru-RU" b="1" i="1" dirty="0" smtClean="0">
              <a:solidFill>
                <a:srgbClr val="FF0000"/>
              </a:solidFill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82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1052736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Темы сочинений 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Направление 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«Спор </a:t>
            </a:r>
            <a: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поколений: вместе и врозь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":</a:t>
            </a:r>
            <a: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43608" y="1412776"/>
            <a:ext cx="6840760" cy="45259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семейные традиции и зачем они нужны?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так важно сохранять связь между поколениями?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тема «отцов и детей» часто присутствует во многих произведениях литературы?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«Век нынешний» и «век минувший»: возможно ли согласие?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родительского наставления в жизни человека.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Неизбежен ли конфликт «отцов» и «детей»?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чём истоки непонимания между людьми разных поколений?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мешать отцам и детям понять друг друга?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может быть ценен для детей опыт отцов?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старшее поколение так редко бывает довольно молодёжью?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может быть ценен для отцов опыт детей?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Чему могут научиться друг у друга отцы и дети?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в конфликтах поколений правота лишь на одной стороне?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1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1052736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Темы сочинений 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Направление «Спор </a:t>
            </a:r>
            <a: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поколений: вместе и врозь</a:t>
            </a: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":</a:t>
            </a:r>
            <a: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43608" y="1340768"/>
            <a:ext cx="6840760" cy="5184576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 нынешний и век минувший»: причины конфликта.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какие времена обостряется конфликт «отцов и детей»?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ли быть взрослым?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роль в становлении личности может играть семья?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Рождается ли истина в споре поколений?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«Отцы» и «дети»: соперники или союзники?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дети и родители не всегда понимают друг друга?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значение имеет пора юности в жизни человека?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«отцы и дети» – вечная тема?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роль в становлении личности могут играть старшие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ли человеку получить родительское напутствие?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чём, по-вашему, должна проявляться родительская любовь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ли вечным спор поколений?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ценны заветы отцов?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1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5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620688"/>
            <a:ext cx="7488832" cy="5760640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3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Произведения, в которых </a:t>
            </a:r>
            <a:r>
              <a:rPr lang="ru-RU" sz="33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показаны отношения «отцов» и «детей</a:t>
            </a:r>
            <a:r>
              <a:rPr lang="ru-RU" sz="33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 (19 в.)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endParaRPr lang="ru-RU" sz="33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</a:t>
            </a: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С. Грибоедов. «Горе от ума»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</a:t>
            </a: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С. Пушкин. «Капитанская дочка</a:t>
            </a: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», </a:t>
            </a: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«Станционный </a:t>
            </a: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смотритель», «Дубровский»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Н. В. Гоголь «Мертвые души</a:t>
            </a: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И. А. Гончаров «Обломов»</a:t>
            </a:r>
            <a:endParaRPr lang="ru-RU" sz="30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А. Н. Островский «Гроза»</a:t>
            </a:r>
            <a:endParaRPr lang="ru-RU" sz="30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</a:t>
            </a: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С. Тургенев. «Отцы и дети» </a:t>
            </a:r>
            <a:endParaRPr lang="ru-RU" sz="30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Л. Н. Толстой «Война и мир</a:t>
            </a:r>
            <a:r>
              <a:rPr lang="ru-RU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8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20688"/>
            <a:ext cx="7488832" cy="576064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Произведения, в которых </a:t>
            </a:r>
            <a:r>
              <a:rPr lang="ru-RU" sz="30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показаны отношения «отцов» и «детей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 (20-21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в.в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.)</a:t>
            </a:r>
          </a:p>
          <a:p>
            <a:pPr marL="0" lvl="0" indent="0" algn="ctr">
              <a:spcBef>
                <a:spcPts val="0"/>
              </a:spcBef>
              <a:spcAft>
                <a:spcPts val="800"/>
              </a:spcAft>
              <a:buNone/>
            </a:pP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В.Г. Короленко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«В дурном обществе» 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А. Платонов «Третий сын»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К.Г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Паустовский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«Телеграмма» 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В.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Железников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«Чучело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 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В.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Тендряков «Расплата»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А.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Алексин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«Безумная Евдокия»</a:t>
            </a: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Л.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Петрушевская «Время ночь» 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Л.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Улицкая «Медея и её дети»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Е. Долгопят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«Два сюжета в жанре мелодрамы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Б. </a:t>
            </a:r>
            <a:r>
              <a:rPr lang="ru-RU" sz="280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Екимов «Пара </a:t>
            </a:r>
            <a:r>
              <a:rPr lang="ru-RU" sz="280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осенней </a:t>
            </a:r>
            <a:r>
              <a:rPr lang="ru-RU" sz="2800" smtClean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обуви»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27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Общий план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сочинения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403648" y="2035768"/>
            <a:ext cx="6840760" cy="4525963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FontTx/>
              <a:buAutoNum type="arabicPeriod"/>
            </a:pPr>
            <a:r>
              <a:rPr lang="ru-RU" sz="4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Тезис.</a:t>
            </a:r>
          </a:p>
          <a:p>
            <a:pPr lvl="0">
              <a:spcBef>
                <a:spcPts val="0"/>
              </a:spcBef>
              <a:buFontTx/>
              <a:buAutoNum type="arabicPeriod"/>
            </a:pPr>
            <a:r>
              <a:rPr lang="ru-RU" sz="4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Аргументы: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4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пример 1 + комментарий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4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пример 2 + комментарий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4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Вывод.</a:t>
            </a:r>
          </a:p>
        </p:txBody>
      </p:sp>
    </p:spTree>
    <p:extLst>
      <p:ext uri="{BB962C8B-B14F-4D97-AF65-F5344CB8AC3E}">
        <p14:creationId xmlns:p14="http://schemas.microsoft.com/office/powerpoint/2010/main" val="18152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вступления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78396" y="4437112"/>
            <a:ext cx="7787208" cy="639762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зависит от формулировки темы сочинения.</a:t>
            </a:r>
          </a:p>
          <a:p>
            <a:r>
              <a:rPr lang="ru-RU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делятся на три типа: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ru-RU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тема-утверждение,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ru-RU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тема-вопрос,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ru-RU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назывное предложение.</a:t>
            </a:r>
            <a:endParaRPr lang="ru-RU" sz="36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7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Тема74</Template>
  <TotalTime>563</TotalTime>
  <Words>1162</Words>
  <Application>Microsoft Office PowerPoint</Application>
  <PresentationFormat>Экран (4:3)</PresentationFormat>
  <Paragraphs>202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Тема74</vt:lpstr>
      <vt:lpstr>Подготовка к итоговому сочинению  Направление  «Отцы и дети» </vt:lpstr>
      <vt:lpstr>Комментарий  к тематическому направлению </vt:lpstr>
      <vt:lpstr>Презентация PowerPoint</vt:lpstr>
      <vt:lpstr>Темы сочинений  Направление «Спор поколений: вместе и врозь":    </vt:lpstr>
      <vt:lpstr>Темы сочинений   Направление «Спор поколений: вместе и врозь":    </vt:lpstr>
      <vt:lpstr>Презентация PowerPoint</vt:lpstr>
      <vt:lpstr>Презентация PowerPoint</vt:lpstr>
      <vt:lpstr>Общий план сочинения </vt:lpstr>
      <vt:lpstr>Примеры вступления</vt:lpstr>
      <vt:lpstr>Варианты тем итогового сочинения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Viola</dc:creator>
  <cp:lastModifiedBy>User</cp:lastModifiedBy>
  <cp:revision>48</cp:revision>
  <dcterms:created xsi:type="dcterms:W3CDTF">2017-02-04T16:31:16Z</dcterms:created>
  <dcterms:modified xsi:type="dcterms:W3CDTF">2018-11-29T07:31:03Z</dcterms:modified>
</cp:coreProperties>
</file>